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8" r:id="rId12"/>
    <p:sldId id="265" r:id="rId13"/>
    <p:sldId id="286" r:id="rId14"/>
    <p:sldId id="269" r:id="rId15"/>
    <p:sldId id="266" r:id="rId16"/>
    <p:sldId id="273" r:id="rId17"/>
    <p:sldId id="270" r:id="rId18"/>
    <p:sldId id="271" r:id="rId19"/>
    <p:sldId id="275" r:id="rId20"/>
    <p:sldId id="272" r:id="rId21"/>
    <p:sldId id="274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676" autoAdjust="0"/>
  </p:normalViewPr>
  <p:slideViewPr>
    <p:cSldViewPr>
      <p:cViewPr varScale="1">
        <p:scale>
          <a:sx n="81" d="100"/>
          <a:sy n="81" d="100"/>
        </p:scale>
        <p:origin x="15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D3A01-FE92-4060-A1C1-DA6125B53B1B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C1CB4-7EED-4FB7-896F-EC20E8FED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67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5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33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57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12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4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74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1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1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67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5012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66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98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84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79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8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5A95B73-5353-4D46-9B11-961A96D0F9B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F246A-E2FB-4174-AB8E-CF4CBC2D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985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8270630" cy="1447800"/>
          </a:xfrm>
        </p:spPr>
        <p:txBody>
          <a:bodyPr>
            <a:normAutofit/>
          </a:bodyPr>
          <a:lstStyle/>
          <a:p>
            <a:r>
              <a:rPr lang="en-US" sz="4400" dirty="0"/>
              <a:t>The Book of James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3886200"/>
            <a:ext cx="4038600" cy="1524000"/>
          </a:xfrm>
        </p:spPr>
        <p:txBody>
          <a:bodyPr>
            <a:normAutofit/>
          </a:bodyPr>
          <a:lstStyle/>
          <a:p>
            <a:pPr algn="r"/>
            <a:r>
              <a:rPr lang="en-US" sz="2400" b="1" dirty="0"/>
              <a:t>Dr. John Oakes</a:t>
            </a:r>
          </a:p>
          <a:p>
            <a:pPr algn="r"/>
            <a:r>
              <a:rPr lang="en-US" sz="2400" b="1" dirty="0"/>
              <a:t>Fall, 2019</a:t>
            </a:r>
          </a:p>
          <a:p>
            <a:pPr algn="r"/>
            <a:r>
              <a:rPr lang="en-US" sz="2400" b="1" dirty="0"/>
              <a:t>Bakersfield</a:t>
            </a:r>
          </a:p>
        </p:txBody>
      </p:sp>
      <p:pic>
        <p:nvPicPr>
          <p:cNvPr id="1026" name="Picture 2" descr="Saint James the Ju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2857500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8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of James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6853554" cy="4648206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Living the Christian Life</a:t>
            </a:r>
          </a:p>
          <a:p>
            <a:pPr marL="137160" indent="0" algn="r">
              <a:buNone/>
            </a:pPr>
            <a:r>
              <a:rPr lang="en-US" sz="2800" b="1" dirty="0">
                <a:solidFill>
                  <a:srgbClr val="FFFF00"/>
                </a:solidFill>
              </a:rPr>
              <a:t>Our life must agree with our faith</a:t>
            </a:r>
          </a:p>
          <a:p>
            <a:pPr marL="137160" indent="0">
              <a:buNone/>
            </a:pPr>
            <a:endParaRPr lang="en-US" sz="2800" b="1" dirty="0"/>
          </a:p>
          <a:p>
            <a:pPr marL="137160" indent="0">
              <a:buNone/>
            </a:pP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Sub-themes: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Patience (especially in suffering)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Wisdom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Faith 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Humility</a:t>
            </a:r>
          </a:p>
        </p:txBody>
      </p:sp>
    </p:spTree>
    <p:extLst>
      <p:ext uri="{BB962C8B-B14F-4D97-AF65-F5344CB8AC3E}">
        <p14:creationId xmlns:p14="http://schemas.microsoft.com/office/powerpoint/2010/main" val="1820010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70916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Author:  James, the brother of Jesus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Style/Genre:  Wisdom literature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Suggestions when reading James: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1. Read it for practical application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2. Read it to be challenged and to be made uncomfortable</a:t>
            </a:r>
          </a:p>
        </p:txBody>
      </p:sp>
    </p:spTree>
    <p:extLst>
      <p:ext uri="{BB962C8B-B14F-4D97-AF65-F5344CB8AC3E}">
        <p14:creationId xmlns:p14="http://schemas.microsoft.com/office/powerpoint/2010/main" val="3824866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James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44805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1:1-27  Real Religion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2:1-3:12  Real Faith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3:13-5:11  Real Wisdom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5:12-20  The Need For Prayer</a:t>
            </a:r>
          </a:p>
        </p:txBody>
      </p:sp>
    </p:spTree>
    <p:extLst>
      <p:ext uri="{BB962C8B-B14F-4D97-AF65-F5344CB8AC3E}">
        <p14:creationId xmlns:p14="http://schemas.microsoft.com/office/powerpoint/2010/main" val="338842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I. Real Religion James 1:1-27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6929754" cy="4876807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James 1:1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James a servant  (</a:t>
            </a:r>
            <a:r>
              <a:rPr lang="en-US" sz="2800" b="1" i="1" dirty="0" err="1">
                <a:solidFill>
                  <a:srgbClr val="FFFF00"/>
                </a:solidFill>
              </a:rPr>
              <a:t>doulos</a:t>
            </a:r>
            <a:r>
              <a:rPr lang="en-US" sz="2800" b="1" dirty="0">
                <a:solidFill>
                  <a:srgbClr val="FFFF00"/>
                </a:solidFill>
              </a:rPr>
              <a:t>)  The leader is the servant of all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To the twelve tribes scattered among the nations  = The Church in general.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Because we are the new children of Abraham (Rom 4:16, Gal 4:22-31)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This is a</a:t>
            </a:r>
            <a:r>
              <a:rPr lang="en-US" sz="2800" b="1" dirty="0"/>
              <a:t> general epistle.</a:t>
            </a:r>
          </a:p>
        </p:txBody>
      </p:sp>
    </p:spTree>
    <p:extLst>
      <p:ext uri="{BB962C8B-B14F-4D97-AF65-F5344CB8AC3E}">
        <p14:creationId xmlns:p14="http://schemas.microsoft.com/office/powerpoint/2010/main" val="751047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James 1:2-8  Facing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447800"/>
            <a:ext cx="7897290" cy="4800607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Consider it pure joy  (pure = </a:t>
            </a:r>
            <a:r>
              <a:rPr lang="en-US" sz="2800" b="1" i="1" dirty="0" err="1">
                <a:solidFill>
                  <a:srgbClr val="FFFF00"/>
                </a:solidFill>
              </a:rPr>
              <a:t>pasan</a:t>
            </a:r>
            <a:r>
              <a:rPr lang="en-US" sz="2800" b="1" dirty="0">
                <a:solidFill>
                  <a:srgbClr val="FFFF00"/>
                </a:solidFill>
              </a:rPr>
              <a:t> = utter, complete)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What trials?   All kinds….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Q: Why should we have this attitude?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A: They make us complete, strong, mature.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Q: Do you seek comfort and avoid trials?</a:t>
            </a:r>
          </a:p>
        </p:txBody>
      </p:sp>
    </p:spTree>
    <p:extLst>
      <p:ext uri="{BB962C8B-B14F-4D97-AF65-F5344CB8AC3E}">
        <p14:creationId xmlns:p14="http://schemas.microsoft.com/office/powerpoint/2010/main" val="2466643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2718"/>
            <a:ext cx="7159090" cy="918882"/>
          </a:xfrm>
        </p:spPr>
        <p:txBody>
          <a:bodyPr>
            <a:normAutofit/>
          </a:bodyPr>
          <a:lstStyle/>
          <a:p>
            <a:r>
              <a:rPr lang="en-US" sz="3600" dirty="0"/>
              <a:t>James 1:5-8   Wisdom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264" y="1447801"/>
            <a:ext cx="8077936" cy="4800606"/>
          </a:xfrm>
        </p:spPr>
        <p:txBody>
          <a:bodyPr>
            <a:normAutofit fontScale="92500"/>
          </a:bodyPr>
          <a:lstStyle/>
          <a:p>
            <a:pPr marL="137160" indent="0">
              <a:buNone/>
            </a:pPr>
            <a:r>
              <a:rPr lang="en-US" sz="2400" b="1" dirty="0"/>
              <a:t>Q: How is wisdom connected to perseverance under trials?</a:t>
            </a:r>
          </a:p>
          <a:p>
            <a:pPr marL="137160" indent="0">
              <a:buNone/>
            </a:pPr>
            <a:r>
              <a:rPr lang="en-US" sz="2400" b="1" dirty="0"/>
              <a:t>Answer: Wisdom gives us the ability to see the big picture and the end result of potential trials.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400" b="1" dirty="0"/>
              <a:t>Wisdom = Understanding of God’s will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400" b="1" dirty="0"/>
              <a:t>Q:  Do you want to be mature, complete, a “whole” Christian?</a:t>
            </a:r>
          </a:p>
          <a:p>
            <a:pPr marL="137160" indent="0">
              <a:buNone/>
            </a:pPr>
            <a:r>
              <a:rPr lang="en-US" sz="2400" b="1" dirty="0"/>
              <a:t>a. Pray for wisdom.</a:t>
            </a:r>
          </a:p>
          <a:p>
            <a:pPr marL="137160" indent="0">
              <a:buNone/>
            </a:pPr>
            <a:r>
              <a:rPr lang="en-US" sz="2400" b="1" dirty="0"/>
              <a:t>b. Wisely make decisions  that leave your comfort zone.</a:t>
            </a:r>
          </a:p>
          <a:p>
            <a:pPr marL="137160" indent="0">
              <a:buNone/>
            </a:pPr>
            <a:r>
              <a:rPr lang="en-US" sz="2400" b="1" dirty="0"/>
              <a:t>c. Stick to this decision</a:t>
            </a:r>
          </a:p>
        </p:txBody>
      </p:sp>
    </p:spTree>
    <p:extLst>
      <p:ext uri="{BB962C8B-B14F-4D97-AF65-F5344CB8AC3E}">
        <p14:creationId xmlns:p14="http://schemas.microsoft.com/office/powerpoint/2010/main" val="3323781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James 1:5-8   Wisdom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800" b="1" dirty="0"/>
              <a:t>1:6-8  But do not waver.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800" b="1" dirty="0"/>
              <a:t>Faith (in this context) is unwavering action.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800" b="1" dirty="0"/>
              <a:t>Q:  Are you a spiritually unstable person?</a:t>
            </a:r>
          </a:p>
        </p:txBody>
      </p:sp>
    </p:spTree>
    <p:extLst>
      <p:ext uri="{BB962C8B-B14F-4D97-AF65-F5344CB8AC3E}">
        <p14:creationId xmlns:p14="http://schemas.microsoft.com/office/powerpoint/2010/main" val="321265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James 1:9-11 The Rich and the Poor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53247"/>
            <a:ext cx="7924800" cy="4395159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Q: Why does James bring up riches here?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A: Because those who rely on riches are unstable and unreliable—they will “pass away like a wild flower.”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Those who patiently endure (relative) poverty for the sake of the Kingdom will grow and be stronger.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1 Tim 6:6  Godliness with contentment is great gain</a:t>
            </a:r>
            <a:r>
              <a:rPr lang="en-US" b="1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4985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2718"/>
            <a:ext cx="7620000" cy="918882"/>
          </a:xfrm>
        </p:spPr>
        <p:txBody>
          <a:bodyPr>
            <a:normAutofit/>
          </a:bodyPr>
          <a:lstStyle/>
          <a:p>
            <a:r>
              <a:rPr lang="en-US" sz="3600" b="1" dirty="0"/>
              <a:t>James 1:13-18  The cause of sins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924800" cy="4800607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Q: What is the cause of sin?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A: Your worldly desires.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Satan is not the problem.  God is not the problem.  You are the problem.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Proverbs 13:9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Who did Eve blame? Who did Adam blame?</a:t>
            </a: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Do you accept responsibility for your sins?</a:t>
            </a:r>
          </a:p>
        </p:txBody>
      </p:sp>
    </p:spTree>
    <p:extLst>
      <p:ext uri="{BB962C8B-B14F-4D97-AF65-F5344CB8AC3E}">
        <p14:creationId xmlns:p14="http://schemas.microsoft.com/office/powerpoint/2010/main" val="3149700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James 1:16-18 Godly desire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1"/>
            <a:ext cx="6853554" cy="449580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Lack of desire is not the opposite of worldly desire.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We need 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godly desire.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All good gifts come from God and it is OK to long for these things.</a:t>
            </a:r>
          </a:p>
        </p:txBody>
      </p:sp>
    </p:spTree>
    <p:extLst>
      <p:ext uri="{BB962C8B-B14F-4D97-AF65-F5344CB8AC3E}">
        <p14:creationId xmlns:p14="http://schemas.microsoft.com/office/powerpoint/2010/main" val="1562285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2718"/>
            <a:ext cx="7848600" cy="995082"/>
          </a:xfrm>
        </p:spPr>
        <p:txBody>
          <a:bodyPr>
            <a:normAutofit/>
          </a:bodyPr>
          <a:lstStyle/>
          <a:p>
            <a:r>
              <a:rPr lang="en-US" sz="3600" dirty="0"/>
              <a:t>James 1:19-27 Faith and Practice.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001000" cy="5029199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1:19-21</a:t>
            </a:r>
            <a:r>
              <a:rPr lang="en-US" sz="2400" b="1" dirty="0"/>
              <a:t> Watch your tongue and your anger.</a:t>
            </a:r>
          </a:p>
          <a:p>
            <a:pPr marL="137160" indent="0">
              <a:buNone/>
            </a:pPr>
            <a:r>
              <a:rPr lang="en-US" sz="2400" b="1" dirty="0"/>
              <a:t>Proverbs 17:28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1:22-25 </a:t>
            </a:r>
            <a:r>
              <a:rPr lang="en-US" sz="2400" b="1" dirty="0"/>
              <a:t>The perfect law</a:t>
            </a:r>
          </a:p>
          <a:p>
            <a:pPr marL="137160" indent="0">
              <a:buNone/>
            </a:pPr>
            <a:r>
              <a:rPr lang="en-US" sz="2400" b="1" dirty="0"/>
              <a:t>a. Look into it intently</a:t>
            </a:r>
          </a:p>
          <a:p>
            <a:pPr marL="137160" indent="0">
              <a:buNone/>
            </a:pPr>
            <a:r>
              <a:rPr lang="en-US" sz="2400" b="1" dirty="0"/>
              <a:t>b. Do what it says.     Phil 3:16</a:t>
            </a:r>
          </a:p>
          <a:p>
            <a:pPr marL="137160" indent="0">
              <a:buNone/>
            </a:pPr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794244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61E5-3F81-4260-9946-E8EF8C385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2718"/>
            <a:ext cx="7159090" cy="918882"/>
          </a:xfrm>
        </p:spPr>
        <p:txBody>
          <a:bodyPr/>
          <a:lstStyle/>
          <a:p>
            <a:r>
              <a:rPr lang="en-US" sz="3600" b="1" dirty="0"/>
              <a:t>Faith and Life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F059B-2C14-47A2-B662-AB3A18DB0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64" y="1600200"/>
            <a:ext cx="8001736" cy="464820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1:26-27</a:t>
            </a:r>
            <a:r>
              <a:rPr lang="en-US" sz="2800" b="1" dirty="0"/>
              <a:t> Practice your faith by helping the needy and turning from sin.</a:t>
            </a:r>
          </a:p>
          <a:p>
            <a:pPr marL="137160" indent="0">
              <a:buNone/>
            </a:pPr>
            <a:r>
              <a:rPr lang="en-US" sz="2800" b="1" dirty="0"/>
              <a:t>Deuteronomy 10:18-19    Psalm 113:7-9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800" b="1" dirty="0"/>
              <a:t>Who are the “widows and orphans” today? (those who are powerless and in need)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800" b="1" dirty="0"/>
              <a:t>Be in the world but not polluted by it.</a:t>
            </a:r>
          </a:p>
          <a:p>
            <a:pPr marL="137160" indent="0">
              <a:buNone/>
            </a:pPr>
            <a:r>
              <a:rPr lang="en-US" sz="2800" b="1" dirty="0"/>
              <a:t>This is </a:t>
            </a:r>
            <a:r>
              <a:rPr lang="en-US" sz="2800" b="1" dirty="0">
                <a:solidFill>
                  <a:srgbClr val="FFFF00"/>
                </a:solidFill>
              </a:rPr>
              <a:t>real religion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9247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 of James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44805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800" b="1" dirty="0"/>
              <a:t>1:1-27  Real Religion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2:1-3:12  Real Faith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/>
              <a:t>3:13-5:12  Real Wisdom</a:t>
            </a:r>
          </a:p>
          <a:p>
            <a:pPr marL="13716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/>
              <a:t>5:13-20  The Need For Prayer</a:t>
            </a:r>
          </a:p>
        </p:txBody>
      </p:sp>
    </p:spTree>
    <p:extLst>
      <p:ext uri="{BB962C8B-B14F-4D97-AF65-F5344CB8AC3E}">
        <p14:creationId xmlns:p14="http://schemas.microsoft.com/office/powerpoint/2010/main" val="949185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52718"/>
            <a:ext cx="8001000" cy="918882"/>
          </a:xfrm>
        </p:spPr>
        <p:txBody>
          <a:bodyPr>
            <a:normAutofit/>
          </a:bodyPr>
          <a:lstStyle/>
          <a:p>
            <a:r>
              <a:rPr lang="en-US" sz="3600" b="1" dirty="0"/>
              <a:t>James 2:1-7 Do not show favoritism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848600" cy="4648207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This section is a </a:t>
            </a:r>
            <a:r>
              <a:rPr lang="en-US" sz="2400" b="1" dirty="0"/>
              <a:t>diatribe</a:t>
            </a:r>
            <a:r>
              <a:rPr lang="en-US" sz="2400" b="1" dirty="0">
                <a:solidFill>
                  <a:srgbClr val="FFFF00"/>
                </a:solidFill>
              </a:rPr>
              <a:t>—a staged argument.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Q: Who do we show favoritism to?  Who is in a position of power?     </a:t>
            </a:r>
            <a:r>
              <a:rPr lang="en-US" sz="2400" b="1" dirty="0"/>
              <a:t>1 Corinthians 12:21-24</a:t>
            </a:r>
            <a:endParaRPr lang="en-US" sz="24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v. 5  The poor are rich in faith.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v. 6  They insulted the poor.  </a:t>
            </a:r>
            <a:r>
              <a:rPr lang="en-US" sz="2400" b="1" dirty="0"/>
              <a:t>Q: How do we insult the poor?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/>
              <a:t>v. 7 You show favor to those who oppress you.  How foolish is that?</a:t>
            </a:r>
          </a:p>
        </p:txBody>
      </p:sp>
    </p:spTree>
    <p:extLst>
      <p:ext uri="{BB962C8B-B14F-4D97-AF65-F5344CB8AC3E}">
        <p14:creationId xmlns:p14="http://schemas.microsoft.com/office/powerpoint/2010/main" val="2393511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2718"/>
            <a:ext cx="7159090" cy="1400530"/>
          </a:xfrm>
        </p:spPr>
        <p:txBody>
          <a:bodyPr>
            <a:normAutofit/>
          </a:bodyPr>
          <a:lstStyle/>
          <a:p>
            <a:r>
              <a:rPr lang="en-US" sz="3600" b="1" dirty="0"/>
              <a:t>James 2:8-13 God is Serious About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800" b="1" dirty="0"/>
              <a:t>James 2:13 Your salvation is at stake here.</a:t>
            </a:r>
          </a:p>
          <a:p>
            <a:pPr marL="137160" indent="0">
              <a:buNone/>
            </a:pPr>
            <a:endParaRPr lang="en-US" sz="2800" b="1" dirty="0"/>
          </a:p>
          <a:p>
            <a:pPr marL="137160" indent="0">
              <a:buNone/>
            </a:pPr>
            <a:r>
              <a:rPr lang="en-US" sz="2800" b="1" dirty="0"/>
              <a:t>Who might we have favoritism against?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800" b="1" dirty="0"/>
              <a:t>But… fortunately for us, mercy triumphs over judgment</a:t>
            </a:r>
          </a:p>
        </p:txBody>
      </p:sp>
    </p:spTree>
    <p:extLst>
      <p:ext uri="{BB962C8B-B14F-4D97-AF65-F5344CB8AC3E}">
        <p14:creationId xmlns:p14="http://schemas.microsoft.com/office/powerpoint/2010/main" val="2899831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6982890" cy="690282"/>
          </a:xfrm>
        </p:spPr>
        <p:txBody>
          <a:bodyPr>
            <a:normAutofit/>
          </a:bodyPr>
          <a:lstStyle/>
          <a:p>
            <a:r>
              <a:rPr lang="en-US" sz="3200" b="1" dirty="0"/>
              <a:t>James 2:14-26 Faith and Deeds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1020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2:14-17  What good is it to….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Q: Does faith alone save us? (Martin Luther)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Q: Which is true, Ephesians 2:8-9 or James 2:24?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Q: What kind of faith saves?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James 2:20-24  Biblical support for his point.</a:t>
            </a: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v. 21 What made Abraham righteous? (Gen 15:26, Romans 4:3)</a:t>
            </a: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v. 23 What did his faith and his deeds do together?</a:t>
            </a:r>
          </a:p>
        </p:txBody>
      </p:sp>
    </p:spTree>
    <p:extLst>
      <p:ext uri="{BB962C8B-B14F-4D97-AF65-F5344CB8AC3E}">
        <p14:creationId xmlns:p14="http://schemas.microsoft.com/office/powerpoint/2010/main" val="924211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James 3:1-12 The Tongue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399"/>
            <a:ext cx="7543800" cy="4572007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400" b="1" dirty="0"/>
              <a:t>James 3:1-2  A practical example of how our faith and our deeds need to work together.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400" b="1" dirty="0"/>
              <a:t>3:1 Who is this teacher?  It is the one who was the opponent in the diatribe of James 2—who taught “faith alone.”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400" b="1" dirty="0"/>
              <a:t>v. 2  How important is the tongue?  As goes the tongue, so goes the person.  A </a:t>
            </a:r>
            <a:r>
              <a:rPr lang="en-US" sz="2400" b="1" dirty="0" err="1">
                <a:solidFill>
                  <a:srgbClr val="FFFF00"/>
                </a:solidFill>
              </a:rPr>
              <a:t>bellweather</a:t>
            </a:r>
            <a:r>
              <a:rPr lang="en-US" sz="2400" b="1" dirty="0">
                <a:solidFill>
                  <a:srgbClr val="FFFF00"/>
                </a:solidFill>
              </a:rPr>
              <a:t>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400" b="1" dirty="0"/>
              <a:t>Has your tongue been tamed?</a:t>
            </a:r>
          </a:p>
        </p:txBody>
      </p:sp>
    </p:spTree>
    <p:extLst>
      <p:ext uri="{BB962C8B-B14F-4D97-AF65-F5344CB8AC3E}">
        <p14:creationId xmlns:p14="http://schemas.microsoft.com/office/powerpoint/2010/main" val="3111344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Tongue </a:t>
            </a:r>
            <a:r>
              <a:rPr lang="en-US" sz="3600" dirty="0" err="1"/>
              <a:t>cont</a:t>
            </a:r>
            <a:r>
              <a:rPr lang="en-US" sz="3600" dirty="0"/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1"/>
            <a:ext cx="7973490" cy="4724406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James 3:3-8  A small organ with a large effect.</a:t>
            </a: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James uses </a:t>
            </a:r>
            <a:r>
              <a:rPr lang="en-US" sz="2400" b="1" dirty="0"/>
              <a:t>hyperbole</a:t>
            </a:r>
            <a:r>
              <a:rPr lang="en-US" sz="2400" b="1" dirty="0">
                <a:solidFill>
                  <a:srgbClr val="FFFF00"/>
                </a:solidFill>
              </a:rPr>
              <a:t> here.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Matthew 12:34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You can’t say “I take it back.”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The tongue is a fire (</a:t>
            </a:r>
            <a:r>
              <a:rPr lang="en-US" sz="2400" b="1" dirty="0" err="1">
                <a:solidFill>
                  <a:srgbClr val="FFFF00"/>
                </a:solidFill>
              </a:rPr>
              <a:t>Prov</a:t>
            </a:r>
            <a:r>
              <a:rPr lang="en-US" sz="2400" b="1" dirty="0">
                <a:solidFill>
                  <a:srgbClr val="FFFF00"/>
                </a:solidFill>
              </a:rPr>
              <a:t> 16:27-28)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James 3:9-12   Do not let biting, sarcastic, critical, angry disrespectful, gossiping words come from your mouth.</a:t>
            </a:r>
          </a:p>
        </p:txBody>
      </p:sp>
    </p:spTree>
    <p:extLst>
      <p:ext uri="{BB962C8B-B14F-4D97-AF65-F5344CB8AC3E}">
        <p14:creationId xmlns:p14="http://schemas.microsoft.com/office/powerpoint/2010/main" val="4248701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Outline of James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82000" cy="396240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800" b="1" dirty="0"/>
              <a:t>1:1-27  Real Religion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/>
              <a:t>2:1-3:12  Real Faith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3:13-5:12  Real Wisdom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800" b="1" dirty="0"/>
              <a:t>5:13-20  The Need For Prayer</a:t>
            </a:r>
          </a:p>
        </p:txBody>
      </p:sp>
    </p:spTree>
    <p:extLst>
      <p:ext uri="{BB962C8B-B14F-4D97-AF65-F5344CB8AC3E}">
        <p14:creationId xmlns:p14="http://schemas.microsoft.com/office/powerpoint/2010/main" val="1449999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2718"/>
            <a:ext cx="7162800" cy="1400530"/>
          </a:xfrm>
        </p:spPr>
        <p:txBody>
          <a:bodyPr/>
          <a:lstStyle/>
          <a:p>
            <a:r>
              <a:rPr lang="en-US" sz="3600" b="1" dirty="0"/>
              <a:t>James 3:13-18 Godly Wisdom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3248"/>
            <a:ext cx="8382000" cy="445611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/>
              <a:t>Connection:  It takes great wisdom to use the tongue as God would have us.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400" b="1" dirty="0"/>
              <a:t>Theme of this section:  godly vs worldly wisdom.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400" b="1" dirty="0"/>
              <a:t>3:13  Q: Why does godly wisdom produce humility?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400" b="1" dirty="0"/>
              <a:t>3:14-16  Q: What does worldly wisdom say?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 algn="r">
              <a:buNone/>
            </a:pPr>
            <a:r>
              <a:rPr lang="en-US" sz="3200" b="1" dirty="0">
                <a:solidFill>
                  <a:srgbClr val="FFFF00"/>
                </a:solidFill>
              </a:rPr>
              <a:t>Selfish Ambition</a:t>
            </a:r>
          </a:p>
        </p:txBody>
      </p:sp>
    </p:spTree>
    <p:extLst>
      <p:ext uri="{BB962C8B-B14F-4D97-AF65-F5344CB8AC3E}">
        <p14:creationId xmlns:p14="http://schemas.microsoft.com/office/powerpoint/2010/main" val="2862582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James 3:17-18  Godly Wisdom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1"/>
            <a:ext cx="7772400" cy="4572006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This list is James’ “fruit of the spirit”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Pure   Unmixed motives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Submissive   Willing to be persuaded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Impartial   Able to step back and see both sides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Sincere   Without </a:t>
            </a:r>
            <a:r>
              <a:rPr lang="en-US" sz="2400" b="1" dirty="0" err="1">
                <a:solidFill>
                  <a:srgbClr val="FFFF00"/>
                </a:solidFill>
              </a:rPr>
              <a:t>hypocricy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282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James 4:1-10   The result of and the cure for worldly wisdom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53249"/>
            <a:ext cx="7620000" cy="4395158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400" b="1" dirty="0"/>
              <a:t>Result:  Fights and quarrels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2400" b="1" dirty="0"/>
              <a:t>4:1  Quarrels are the result of evil desires.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2400" b="1" dirty="0"/>
              <a:t>4:2-3   You do not have because you do not ask or because you ask with wrong motives.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2400" b="1" dirty="0"/>
              <a:t>You are like a child who asks his/her parent for candy and throws a temper tantrum when the answer is no!</a:t>
            </a:r>
          </a:p>
        </p:txBody>
      </p:sp>
    </p:spTree>
    <p:extLst>
      <p:ext uri="{BB962C8B-B14F-4D97-AF65-F5344CB8AC3E}">
        <p14:creationId xmlns:p14="http://schemas.microsoft.com/office/powerpoint/2010/main" val="773035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Does God Give What We Ask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600200"/>
            <a:ext cx="820209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John 14:13-14  Whatever you ask…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1 John 5:14  Assuming it is God’s will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James 4:3  Assuming your motives are pure.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James 4:4  Impure motives = adultery (double-minded) = worldly thinking.   (1 John 2:15-17)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James 4:5-6  If we harbor worldly motives, God will be envious of that.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568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James 4:7-10  The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052925"/>
            <a:ext cx="7401900" cy="4195481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/>
              <a:t>a. Submit to God.              Stop fighting</a:t>
            </a:r>
          </a:p>
          <a:p>
            <a:pPr marL="137160" indent="0">
              <a:buNone/>
            </a:pPr>
            <a:r>
              <a:rPr lang="en-US" sz="2400" b="1" dirty="0"/>
              <a:t>b. Resist Satan.          Recognize the real enemy</a:t>
            </a:r>
          </a:p>
          <a:p>
            <a:pPr marL="137160" indent="0">
              <a:buNone/>
            </a:pPr>
            <a:r>
              <a:rPr lang="en-US" sz="2400" b="1" dirty="0"/>
              <a:t>c. Draw near to God.</a:t>
            </a:r>
          </a:p>
          <a:p>
            <a:pPr marL="137160" indent="0">
              <a:buNone/>
            </a:pPr>
            <a:r>
              <a:rPr lang="en-US" sz="2400" b="1" dirty="0"/>
              <a:t>d. Grieve, mourn and wail over your sin.</a:t>
            </a:r>
          </a:p>
          <a:p>
            <a:pPr marL="137160" indent="0">
              <a:buNone/>
            </a:pPr>
            <a:r>
              <a:rPr lang="en-US" sz="2400" b="1" dirty="0"/>
              <a:t>e.  Humble yourself.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400" b="1" dirty="0"/>
              <a:t>Q: Which makes you more upset; when someone sins against you or when you sin against God?</a:t>
            </a:r>
          </a:p>
        </p:txBody>
      </p:sp>
    </p:spTree>
    <p:extLst>
      <p:ext uri="{BB962C8B-B14F-4D97-AF65-F5344CB8AC3E}">
        <p14:creationId xmlns:p14="http://schemas.microsoft.com/office/powerpoint/2010/main" val="989545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James 4:11-12  Worldly Thinking 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6929754" cy="464820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Judging one Another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Q: What does judging mean to you?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Ephesians 4:29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57662"/>
            <a:ext cx="3886200" cy="3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034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56388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James 4:13-17  Submitting to God’s Will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/>
              <a:t>v. 13  Now listen!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2400" b="1" dirty="0"/>
              <a:t>Your life is a mist.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2400" b="1" dirty="0"/>
              <a:t>The point:  We should submit our will to God’s will.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2400" b="1" dirty="0"/>
              <a:t>To not do so, is to boast.</a:t>
            </a:r>
          </a:p>
          <a:p>
            <a:pPr marL="13716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57155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James 4:17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772400" cy="4495807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Anyone, then, who knows the good he ought to do and doesn’t do it, sins.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Is this the “sin of omission”?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It is the sin of not asking what God’s will is, or knowing God’s will, choosing not to take action on that will.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It is not living faithfully.</a:t>
            </a:r>
          </a:p>
        </p:txBody>
      </p:sp>
    </p:spTree>
    <p:extLst>
      <p:ext uri="{BB962C8B-B14F-4D97-AF65-F5344CB8AC3E}">
        <p14:creationId xmlns:p14="http://schemas.microsoft.com/office/powerpoint/2010/main" val="498733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James 5:1-6 Social 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In this case, “the rich” are outsiders (unlike James 2)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The Rich are being condemned.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We should be: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a. Encouraged to remain faithful despite what they do.</a:t>
            </a:r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b. Encouraged to not act like them in the slightest.</a:t>
            </a:r>
          </a:p>
          <a:p>
            <a:pPr marL="137160" indent="0"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James 5:7-8  Our response?  Be patient. Rom 12:19-21</a:t>
            </a: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            5:9  Do not complain or become bitter.</a:t>
            </a:r>
          </a:p>
        </p:txBody>
      </p:sp>
    </p:spTree>
    <p:extLst>
      <p:ext uri="{BB962C8B-B14F-4D97-AF65-F5344CB8AC3E}">
        <p14:creationId xmlns:p14="http://schemas.microsoft.com/office/powerpoint/2010/main" val="184503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700" y="381000"/>
            <a:ext cx="65637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IV. James 5:12-20  The  Need for Prayer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/>
              <a:t>James 5:13-15  Many reasons to pray.</a:t>
            </a:r>
          </a:p>
          <a:p>
            <a:pPr marL="137160" indent="0">
              <a:buNone/>
            </a:pPr>
            <a:r>
              <a:rPr lang="en-US" sz="2400" b="1" dirty="0"/>
              <a:t>v. 13 </a:t>
            </a:r>
            <a:r>
              <a:rPr lang="en-US" sz="2400" b="1" dirty="0">
                <a:solidFill>
                  <a:srgbClr val="FFFF00"/>
                </a:solidFill>
              </a:rPr>
              <a:t>In times of trouble</a:t>
            </a:r>
          </a:p>
          <a:p>
            <a:pPr marL="137160" indent="0">
              <a:buNone/>
            </a:pPr>
            <a:r>
              <a:rPr lang="en-US" sz="2400" b="1" dirty="0"/>
              <a:t>v. 13 </a:t>
            </a:r>
            <a:r>
              <a:rPr lang="en-US" sz="2400" b="1" dirty="0">
                <a:solidFill>
                  <a:srgbClr val="FFFF00"/>
                </a:solidFill>
              </a:rPr>
              <a:t>In times of joy</a:t>
            </a:r>
          </a:p>
          <a:p>
            <a:pPr marL="137160" indent="0">
              <a:buNone/>
            </a:pPr>
            <a:r>
              <a:rPr lang="en-US" sz="2400" b="1" dirty="0"/>
              <a:t>v. 14 </a:t>
            </a:r>
            <a:r>
              <a:rPr lang="en-US" sz="2400" b="1" dirty="0">
                <a:solidFill>
                  <a:srgbClr val="FFFF00"/>
                </a:solidFill>
              </a:rPr>
              <a:t>In times of sickness</a:t>
            </a:r>
          </a:p>
          <a:p>
            <a:pPr marL="137160" indent="0">
              <a:buNone/>
            </a:pPr>
            <a:r>
              <a:rPr lang="en-US" sz="2400" b="1" dirty="0"/>
              <a:t>v. 15 </a:t>
            </a:r>
            <a:r>
              <a:rPr lang="en-US" sz="2400" b="1" dirty="0">
                <a:solidFill>
                  <a:srgbClr val="FFFF00"/>
                </a:solidFill>
              </a:rPr>
              <a:t>When you or another has sinned</a:t>
            </a:r>
            <a:r>
              <a:rPr lang="en-US" sz="2400" b="1" dirty="0"/>
              <a:t>.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r>
              <a:rPr lang="en-US" sz="2400" b="1" dirty="0"/>
              <a:t>v. 16 The intense prayer of a righteous person is very powerful!!!</a:t>
            </a:r>
          </a:p>
        </p:txBody>
      </p:sp>
    </p:spTree>
    <p:extLst>
      <p:ext uri="{BB962C8B-B14F-4D97-AF65-F5344CB8AC3E}">
        <p14:creationId xmlns:p14="http://schemas.microsoft.com/office/powerpoint/2010/main" val="21606075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Prayer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1"/>
            <a:ext cx="7772400" cy="449580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800" b="1" dirty="0"/>
              <a:t>James 5:16  We confess to God for forgiveness (1 John 1:8-10) but we confess to one another for healing.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800" b="1" dirty="0"/>
              <a:t>5:17-18  Powerful evidence that earnest prayer is powerful.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2800" b="1" dirty="0"/>
              <a:t>5:19-20  Final admonition.  Take care of God’s people (as James just did).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408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2372</TotalTime>
  <Words>1511</Words>
  <Application>Microsoft Office PowerPoint</Application>
  <PresentationFormat>On-screen Show (4:3)</PresentationFormat>
  <Paragraphs>260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Century Gothic</vt:lpstr>
      <vt:lpstr>Wingdings 3</vt:lpstr>
      <vt:lpstr>Ion</vt:lpstr>
      <vt:lpstr>The Book of James</vt:lpstr>
      <vt:lpstr>Theme of James</vt:lpstr>
      <vt:lpstr>The Details</vt:lpstr>
      <vt:lpstr>Outline of James</vt:lpstr>
      <vt:lpstr>I. Real Religion James 1:1-27</vt:lpstr>
      <vt:lpstr>James 1:2-8  Facing Trials</vt:lpstr>
      <vt:lpstr>James 1:5-8   Wisdom</vt:lpstr>
      <vt:lpstr>James 1:5-8   Wisdom (cont.)</vt:lpstr>
      <vt:lpstr>James 1:9-11 The Rich and the Poor</vt:lpstr>
      <vt:lpstr>James 1:13-18  The cause of sins</vt:lpstr>
      <vt:lpstr>James 1:16-18 Godly desire</vt:lpstr>
      <vt:lpstr>James 1:19-27 Faith and Practice.</vt:lpstr>
      <vt:lpstr>Faith and Life (cont.)</vt:lpstr>
      <vt:lpstr>Outline of James</vt:lpstr>
      <vt:lpstr>James 2:1-7 Do not show favoritism</vt:lpstr>
      <vt:lpstr>James 2:8-13 God is Serious About This</vt:lpstr>
      <vt:lpstr>James 2:14-26 Faith and Deeds</vt:lpstr>
      <vt:lpstr>James 3:1-12 The Tongue</vt:lpstr>
      <vt:lpstr>The Tongue cont….</vt:lpstr>
      <vt:lpstr>Outline of James</vt:lpstr>
      <vt:lpstr>James 3:13-18 Godly Wisdom</vt:lpstr>
      <vt:lpstr>James 3:17-18  Godly Wisdom</vt:lpstr>
      <vt:lpstr>James 4:1-10   The result of and the cure for worldly wisdom</vt:lpstr>
      <vt:lpstr>Does God Give What We Ask For?</vt:lpstr>
      <vt:lpstr>James 4:7-10  The Solution</vt:lpstr>
      <vt:lpstr>James 4:11-12  Worldly Thinking   </vt:lpstr>
      <vt:lpstr>James 4:13-17  Submitting to God’s Will</vt:lpstr>
      <vt:lpstr>James 4:17</vt:lpstr>
      <vt:lpstr>James 5:1-6 Social Justice</vt:lpstr>
      <vt:lpstr>IV. James 5:12-20  The  Need for Prayer</vt:lpstr>
      <vt:lpstr>Prayer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Book of James</dc:title>
  <dc:creator>John Oakes</dc:creator>
  <cp:lastModifiedBy>John Oakes</cp:lastModifiedBy>
  <cp:revision>42</cp:revision>
  <dcterms:created xsi:type="dcterms:W3CDTF">2016-09-08T02:33:40Z</dcterms:created>
  <dcterms:modified xsi:type="dcterms:W3CDTF">2019-10-16T17:14:01Z</dcterms:modified>
</cp:coreProperties>
</file>