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1" r:id="rId2"/>
    <p:sldMasterId id="2147483683" r:id="rId3"/>
  </p:sldMasterIdLst>
  <p:sldIdLst>
    <p:sldId id="256" r:id="rId4"/>
    <p:sldId id="257" r:id="rId5"/>
    <p:sldId id="258" r:id="rId6"/>
    <p:sldId id="264" r:id="rId7"/>
    <p:sldId id="269" r:id="rId8"/>
    <p:sldId id="266" r:id="rId9"/>
    <p:sldId id="317" r:id="rId10"/>
    <p:sldId id="322" r:id="rId11"/>
    <p:sldId id="262" r:id="rId12"/>
    <p:sldId id="265" r:id="rId13"/>
    <p:sldId id="270" r:id="rId14"/>
    <p:sldId id="271" r:id="rId15"/>
    <p:sldId id="284" r:id="rId16"/>
    <p:sldId id="280" r:id="rId17"/>
    <p:sldId id="282" r:id="rId18"/>
    <p:sldId id="283" r:id="rId19"/>
    <p:sldId id="279" r:id="rId20"/>
    <p:sldId id="288" r:id="rId21"/>
    <p:sldId id="289" r:id="rId22"/>
    <p:sldId id="281" r:id="rId23"/>
    <p:sldId id="263" r:id="rId24"/>
    <p:sldId id="278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5" r:id="rId35"/>
    <p:sldId id="306" r:id="rId36"/>
    <p:sldId id="307" r:id="rId37"/>
    <p:sldId id="308" r:id="rId38"/>
    <p:sldId id="309" r:id="rId39"/>
    <p:sldId id="318" r:id="rId40"/>
    <p:sldId id="323" r:id="rId41"/>
    <p:sldId id="324" r:id="rId42"/>
    <p:sldId id="290" r:id="rId43"/>
    <p:sldId id="291" r:id="rId44"/>
    <p:sldId id="326" r:id="rId45"/>
    <p:sldId id="310" r:id="rId46"/>
    <p:sldId id="311" r:id="rId47"/>
    <p:sldId id="312" r:id="rId48"/>
    <p:sldId id="313" r:id="rId49"/>
    <p:sldId id="314" r:id="rId50"/>
    <p:sldId id="315" r:id="rId51"/>
    <p:sldId id="316" r:id="rId52"/>
    <p:sldId id="327" r:id="rId53"/>
    <p:sldId id="330" r:id="rId54"/>
    <p:sldId id="334" r:id="rId55"/>
    <p:sldId id="335" r:id="rId56"/>
    <p:sldId id="336" r:id="rId57"/>
    <p:sldId id="337" r:id="rId58"/>
    <p:sldId id="338" r:id="rId59"/>
    <p:sldId id="339" r:id="rId60"/>
    <p:sldId id="340" r:id="rId6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n Oakes" initials="JO" lastIdx="3" clrIdx="0">
    <p:extLst>
      <p:ext uri="{19B8F6BF-5375-455C-9EA6-DF929625EA0E}">
        <p15:presenceInfo xmlns:p15="http://schemas.microsoft.com/office/powerpoint/2012/main" userId="1a36f0057432e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15908D-1212-4A69-B972-577C1CBA340A}" v="13" dt="2023-08-03T00:13:18.6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microsoft.com/office/2016/11/relationships/changesInfo" Target="changesInfos/changesInfo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5015908D-1212-4A69-B972-577C1CBA340A}"/>
    <pc:docChg chg="custSel delSld modSld sldOrd">
      <pc:chgData name="John Oakes" userId="1a36f0057432ea1f" providerId="LiveId" clId="{5015908D-1212-4A69-B972-577C1CBA340A}" dt="2023-08-03T00:14:49.254" v="210" actId="2696"/>
      <pc:docMkLst>
        <pc:docMk/>
      </pc:docMkLst>
      <pc:sldChg chg="del">
        <pc:chgData name="John Oakes" userId="1a36f0057432ea1f" providerId="LiveId" clId="{5015908D-1212-4A69-B972-577C1CBA340A}" dt="2023-08-02T23:17:46.340" v="134" actId="2696"/>
        <pc:sldMkLst>
          <pc:docMk/>
          <pc:sldMk cId="751161767" sldId="259"/>
        </pc:sldMkLst>
      </pc:sldChg>
      <pc:sldChg chg="del">
        <pc:chgData name="John Oakes" userId="1a36f0057432ea1f" providerId="LiveId" clId="{5015908D-1212-4A69-B972-577C1CBA340A}" dt="2023-08-02T23:16:40.968" v="133" actId="2696"/>
        <pc:sldMkLst>
          <pc:docMk/>
          <pc:sldMk cId="1408809561" sldId="259"/>
        </pc:sldMkLst>
      </pc:sldChg>
      <pc:sldChg chg="modSp del mod">
        <pc:chgData name="John Oakes" userId="1a36f0057432ea1f" providerId="LiveId" clId="{5015908D-1212-4A69-B972-577C1CBA340A}" dt="2023-08-03T00:13:35.975" v="202" actId="2696"/>
        <pc:sldMkLst>
          <pc:docMk/>
          <pc:sldMk cId="3691670427" sldId="260"/>
        </pc:sldMkLst>
        <pc:spChg chg="mod">
          <ac:chgData name="John Oakes" userId="1a36f0057432ea1f" providerId="LiveId" clId="{5015908D-1212-4A69-B972-577C1CBA340A}" dt="2023-08-02T22:54:05.109" v="19" actId="20577"/>
          <ac:spMkLst>
            <pc:docMk/>
            <pc:sldMk cId="3691670427" sldId="260"/>
            <ac:spMk id="3" creationId="{96A0341F-7950-4E0E-AA3A-CE09FD99508B}"/>
          </ac:spMkLst>
        </pc:spChg>
      </pc:sldChg>
      <pc:sldChg chg="modSp del mod ord">
        <pc:chgData name="John Oakes" userId="1a36f0057432ea1f" providerId="LiveId" clId="{5015908D-1212-4A69-B972-577C1CBA340A}" dt="2023-08-02T23:19:10.322" v="139" actId="47"/>
        <pc:sldMkLst>
          <pc:docMk/>
          <pc:sldMk cId="3367176062" sldId="261"/>
        </pc:sldMkLst>
        <pc:spChg chg="mod">
          <ac:chgData name="John Oakes" userId="1a36f0057432ea1f" providerId="LiveId" clId="{5015908D-1212-4A69-B972-577C1CBA340A}" dt="2023-08-02T22:55:59.114" v="28" actId="20577"/>
          <ac:spMkLst>
            <pc:docMk/>
            <pc:sldMk cId="3367176062" sldId="261"/>
            <ac:spMk id="3" creationId="{F7333CFD-12FB-4A86-8CBE-3A7AD32F0C48}"/>
          </ac:spMkLst>
        </pc:spChg>
      </pc:sldChg>
      <pc:sldChg chg="del">
        <pc:chgData name="John Oakes" userId="1a36f0057432ea1f" providerId="LiveId" clId="{5015908D-1212-4A69-B972-577C1CBA340A}" dt="2023-08-02T23:18:54.975" v="138" actId="2696"/>
        <pc:sldMkLst>
          <pc:docMk/>
          <pc:sldMk cId="3405681245" sldId="262"/>
        </pc:sldMkLst>
      </pc:sldChg>
      <pc:sldChg chg="modSp mod ord">
        <pc:chgData name="John Oakes" userId="1a36f0057432ea1f" providerId="LiveId" clId="{5015908D-1212-4A69-B972-577C1CBA340A}" dt="2023-08-02T23:20:31.672" v="143"/>
        <pc:sldMkLst>
          <pc:docMk/>
          <pc:sldMk cId="1664209831" sldId="263"/>
        </pc:sldMkLst>
        <pc:spChg chg="mod">
          <ac:chgData name="John Oakes" userId="1a36f0057432ea1f" providerId="LiveId" clId="{5015908D-1212-4A69-B972-577C1CBA340A}" dt="2023-08-02T22:57:38.196" v="100" actId="20577"/>
          <ac:spMkLst>
            <pc:docMk/>
            <pc:sldMk cId="1664209831" sldId="263"/>
            <ac:spMk id="3" creationId="{9DF136A2-FCF3-4B17-A367-0DF4206CD0CC}"/>
          </ac:spMkLst>
        </pc:spChg>
      </pc:sldChg>
      <pc:sldChg chg="modSp del mod">
        <pc:chgData name="John Oakes" userId="1a36f0057432ea1f" providerId="LiveId" clId="{5015908D-1212-4A69-B972-577C1CBA340A}" dt="2023-08-02T23:19:41.797" v="140" actId="2696"/>
        <pc:sldMkLst>
          <pc:docMk/>
          <pc:sldMk cId="3997245832" sldId="264"/>
        </pc:sldMkLst>
        <pc:spChg chg="mod">
          <ac:chgData name="John Oakes" userId="1a36f0057432ea1f" providerId="LiveId" clId="{5015908D-1212-4A69-B972-577C1CBA340A}" dt="2023-08-02T22:57:01.876" v="74" actId="207"/>
          <ac:spMkLst>
            <pc:docMk/>
            <pc:sldMk cId="3997245832" sldId="264"/>
            <ac:spMk id="3" creationId="{9D47CD38-6C99-44E8-B65B-778A3DFE017D}"/>
          </ac:spMkLst>
        </pc:spChg>
      </pc:sldChg>
      <pc:sldChg chg="ord">
        <pc:chgData name="John Oakes" userId="1a36f0057432ea1f" providerId="LiveId" clId="{5015908D-1212-4A69-B972-577C1CBA340A}" dt="2023-08-02T23:12:03.053" v="124"/>
        <pc:sldMkLst>
          <pc:docMk/>
          <pc:sldMk cId="3311252756" sldId="265"/>
        </pc:sldMkLst>
      </pc:sldChg>
      <pc:sldChg chg="modSp mod ord">
        <pc:chgData name="John Oakes" userId="1a36f0057432ea1f" providerId="LiveId" clId="{5015908D-1212-4A69-B972-577C1CBA340A}" dt="2023-08-02T23:16:11.771" v="132"/>
        <pc:sldMkLst>
          <pc:docMk/>
          <pc:sldMk cId="2448659127" sldId="266"/>
        </pc:sldMkLst>
        <pc:spChg chg="mod">
          <ac:chgData name="John Oakes" userId="1a36f0057432ea1f" providerId="LiveId" clId="{5015908D-1212-4A69-B972-577C1CBA340A}" dt="2023-08-02T23:11:50.522" v="122" actId="255"/>
          <ac:spMkLst>
            <pc:docMk/>
            <pc:sldMk cId="2448659127" sldId="266"/>
            <ac:spMk id="3" creationId="{96A0341F-7950-4E0E-AA3A-CE09FD99508B}"/>
          </ac:spMkLst>
        </pc:spChg>
      </pc:sldChg>
      <pc:sldChg chg="del ord">
        <pc:chgData name="John Oakes" userId="1a36f0057432ea1f" providerId="LiveId" clId="{5015908D-1212-4A69-B972-577C1CBA340A}" dt="2023-08-02T23:09:47.448" v="105" actId="2696"/>
        <pc:sldMkLst>
          <pc:docMk/>
          <pc:sldMk cId="4879485" sldId="267"/>
        </pc:sldMkLst>
      </pc:sldChg>
      <pc:sldChg chg="modSp del mod ord">
        <pc:chgData name="John Oakes" userId="1a36f0057432ea1f" providerId="LiveId" clId="{5015908D-1212-4A69-B972-577C1CBA340A}" dt="2023-08-02T23:20:08.915" v="141" actId="2696"/>
        <pc:sldMkLst>
          <pc:docMk/>
          <pc:sldMk cId="1322387493" sldId="268"/>
        </pc:sldMkLst>
        <pc:spChg chg="mod">
          <ac:chgData name="John Oakes" userId="1a36f0057432ea1f" providerId="LiveId" clId="{5015908D-1212-4A69-B972-577C1CBA340A}" dt="2023-08-02T23:12:24.807" v="125" actId="255"/>
          <ac:spMkLst>
            <pc:docMk/>
            <pc:sldMk cId="1322387493" sldId="268"/>
            <ac:spMk id="2" creationId="{E7417057-7F39-4FBD-A7C9-395299EB50C1}"/>
          </ac:spMkLst>
        </pc:spChg>
        <pc:spChg chg="mod">
          <ac:chgData name="John Oakes" userId="1a36f0057432ea1f" providerId="LiveId" clId="{5015908D-1212-4A69-B972-577C1CBA340A}" dt="2023-08-02T23:12:35.512" v="127" actId="255"/>
          <ac:spMkLst>
            <pc:docMk/>
            <pc:sldMk cId="1322387493" sldId="268"/>
            <ac:spMk id="3" creationId="{9D47CD38-6C99-44E8-B65B-778A3DFE017D}"/>
          </ac:spMkLst>
        </pc:spChg>
      </pc:sldChg>
      <pc:sldChg chg="modSp mod ord">
        <pc:chgData name="John Oakes" userId="1a36f0057432ea1f" providerId="LiveId" clId="{5015908D-1212-4A69-B972-577C1CBA340A}" dt="2023-08-02T23:13:01.542" v="128" actId="14100"/>
        <pc:sldMkLst>
          <pc:docMk/>
          <pc:sldMk cId="149855282" sldId="269"/>
        </pc:sldMkLst>
        <pc:spChg chg="mod">
          <ac:chgData name="John Oakes" userId="1a36f0057432ea1f" providerId="LiveId" clId="{5015908D-1212-4A69-B972-577C1CBA340A}" dt="2023-08-02T23:10:15.020" v="106" actId="255"/>
          <ac:spMkLst>
            <pc:docMk/>
            <pc:sldMk cId="149855282" sldId="269"/>
            <ac:spMk id="2" creationId="{10931E56-1CE9-42B2-8F92-531A1E9851E5}"/>
          </ac:spMkLst>
        </pc:spChg>
        <pc:spChg chg="mod">
          <ac:chgData name="John Oakes" userId="1a36f0057432ea1f" providerId="LiveId" clId="{5015908D-1212-4A69-B972-577C1CBA340A}" dt="2023-08-02T23:13:01.542" v="128" actId="14100"/>
          <ac:spMkLst>
            <pc:docMk/>
            <pc:sldMk cId="149855282" sldId="269"/>
            <ac:spMk id="3" creationId="{A0AA737C-2A68-483B-ACED-F8C29D782374}"/>
          </ac:spMkLst>
        </pc:spChg>
      </pc:sldChg>
      <pc:sldChg chg="ord">
        <pc:chgData name="John Oakes" userId="1a36f0057432ea1f" providerId="LiveId" clId="{5015908D-1212-4A69-B972-577C1CBA340A}" dt="2023-08-02T23:08:44.905" v="102"/>
        <pc:sldMkLst>
          <pc:docMk/>
          <pc:sldMk cId="3618833553" sldId="270"/>
        </pc:sldMkLst>
      </pc:sldChg>
      <pc:sldChg chg="ord">
        <pc:chgData name="John Oakes" userId="1a36f0057432ea1f" providerId="LiveId" clId="{5015908D-1212-4A69-B972-577C1CBA340A}" dt="2023-08-02T23:08:44.905" v="102"/>
        <pc:sldMkLst>
          <pc:docMk/>
          <pc:sldMk cId="249207714" sldId="271"/>
        </pc:sldMkLst>
      </pc:sldChg>
      <pc:sldChg chg="ord">
        <pc:chgData name="John Oakes" userId="1a36f0057432ea1f" providerId="LiveId" clId="{5015908D-1212-4A69-B972-577C1CBA340A}" dt="2023-08-02T23:08:44.905" v="102"/>
        <pc:sldMkLst>
          <pc:docMk/>
          <pc:sldMk cId="1144615254" sldId="278"/>
        </pc:sldMkLst>
      </pc:sldChg>
      <pc:sldChg chg="ord">
        <pc:chgData name="John Oakes" userId="1a36f0057432ea1f" providerId="LiveId" clId="{5015908D-1212-4A69-B972-577C1CBA340A}" dt="2023-08-02T23:08:44.905" v="102"/>
        <pc:sldMkLst>
          <pc:docMk/>
          <pc:sldMk cId="1783523159" sldId="279"/>
        </pc:sldMkLst>
      </pc:sldChg>
      <pc:sldChg chg="ord">
        <pc:chgData name="John Oakes" userId="1a36f0057432ea1f" providerId="LiveId" clId="{5015908D-1212-4A69-B972-577C1CBA340A}" dt="2023-08-02T23:08:44.905" v="102"/>
        <pc:sldMkLst>
          <pc:docMk/>
          <pc:sldMk cId="1415925574" sldId="280"/>
        </pc:sldMkLst>
      </pc:sldChg>
      <pc:sldChg chg="ord">
        <pc:chgData name="John Oakes" userId="1a36f0057432ea1f" providerId="LiveId" clId="{5015908D-1212-4A69-B972-577C1CBA340A}" dt="2023-08-02T23:08:44.905" v="102"/>
        <pc:sldMkLst>
          <pc:docMk/>
          <pc:sldMk cId="2840540672" sldId="281"/>
        </pc:sldMkLst>
      </pc:sldChg>
      <pc:sldChg chg="ord">
        <pc:chgData name="John Oakes" userId="1a36f0057432ea1f" providerId="LiveId" clId="{5015908D-1212-4A69-B972-577C1CBA340A}" dt="2023-08-02T23:08:44.905" v="102"/>
        <pc:sldMkLst>
          <pc:docMk/>
          <pc:sldMk cId="3317945634" sldId="282"/>
        </pc:sldMkLst>
      </pc:sldChg>
      <pc:sldChg chg="ord">
        <pc:chgData name="John Oakes" userId="1a36f0057432ea1f" providerId="LiveId" clId="{5015908D-1212-4A69-B972-577C1CBA340A}" dt="2023-08-02T23:08:44.905" v="102"/>
        <pc:sldMkLst>
          <pc:docMk/>
          <pc:sldMk cId="3139133275" sldId="283"/>
        </pc:sldMkLst>
      </pc:sldChg>
      <pc:sldChg chg="ord">
        <pc:chgData name="John Oakes" userId="1a36f0057432ea1f" providerId="LiveId" clId="{5015908D-1212-4A69-B972-577C1CBA340A}" dt="2023-08-02T23:08:44.905" v="102"/>
        <pc:sldMkLst>
          <pc:docMk/>
          <pc:sldMk cId="2246985605" sldId="284"/>
        </pc:sldMkLst>
      </pc:sldChg>
      <pc:sldChg chg="ord">
        <pc:chgData name="John Oakes" userId="1a36f0057432ea1f" providerId="LiveId" clId="{5015908D-1212-4A69-B972-577C1CBA340A}" dt="2023-08-02T23:08:44.905" v="102"/>
        <pc:sldMkLst>
          <pc:docMk/>
          <pc:sldMk cId="459202127" sldId="288"/>
        </pc:sldMkLst>
      </pc:sldChg>
      <pc:sldChg chg="ord">
        <pc:chgData name="John Oakes" userId="1a36f0057432ea1f" providerId="LiveId" clId="{5015908D-1212-4A69-B972-577C1CBA340A}" dt="2023-08-02T23:08:44.905" v="102"/>
        <pc:sldMkLst>
          <pc:docMk/>
          <pc:sldMk cId="3849870537" sldId="289"/>
        </pc:sldMkLst>
      </pc:sldChg>
      <pc:sldChg chg="del ord">
        <pc:chgData name="John Oakes" userId="1a36f0057432ea1f" providerId="LiveId" clId="{5015908D-1212-4A69-B972-577C1CBA340A}" dt="2023-08-02T23:27:11.744" v="144" actId="2696"/>
        <pc:sldMkLst>
          <pc:docMk/>
          <pc:sldMk cId="3482509848" sldId="290"/>
        </pc:sldMkLst>
      </pc:sldChg>
      <pc:sldChg chg="del">
        <pc:chgData name="John Oakes" userId="1a36f0057432ea1f" providerId="LiveId" clId="{5015908D-1212-4A69-B972-577C1CBA340A}" dt="2023-08-02T23:30:38.376" v="175" actId="2696"/>
        <pc:sldMkLst>
          <pc:docMk/>
          <pc:sldMk cId="4163655866" sldId="291"/>
        </pc:sldMkLst>
      </pc:sldChg>
      <pc:sldChg chg="del">
        <pc:chgData name="John Oakes" userId="1a36f0057432ea1f" providerId="LiveId" clId="{5015908D-1212-4A69-B972-577C1CBA340A}" dt="2023-08-03T00:14:32.977" v="207" actId="2696"/>
        <pc:sldMkLst>
          <pc:docMk/>
          <pc:sldMk cId="514606690" sldId="301"/>
        </pc:sldMkLst>
      </pc:sldChg>
      <pc:sldChg chg="del">
        <pc:chgData name="John Oakes" userId="1a36f0057432ea1f" providerId="LiveId" clId="{5015908D-1212-4A69-B972-577C1CBA340A}" dt="2023-08-02T23:27:22.279" v="145" actId="2696"/>
        <pc:sldMkLst>
          <pc:docMk/>
          <pc:sldMk cId="1723304178" sldId="301"/>
        </pc:sldMkLst>
      </pc:sldChg>
      <pc:sldChg chg="del">
        <pc:chgData name="John Oakes" userId="1a36f0057432ea1f" providerId="LiveId" clId="{5015908D-1212-4A69-B972-577C1CBA340A}" dt="2023-08-03T00:14:37.386" v="208" actId="2696"/>
        <pc:sldMkLst>
          <pc:docMk/>
          <pc:sldMk cId="3934700300" sldId="302"/>
        </pc:sldMkLst>
      </pc:sldChg>
      <pc:sldChg chg="del">
        <pc:chgData name="John Oakes" userId="1a36f0057432ea1f" providerId="LiveId" clId="{5015908D-1212-4A69-B972-577C1CBA340A}" dt="2023-08-02T23:27:32.749" v="147" actId="2696"/>
        <pc:sldMkLst>
          <pc:docMk/>
          <pc:sldMk cId="3997245832" sldId="302"/>
        </pc:sldMkLst>
      </pc:sldChg>
      <pc:sldChg chg="del">
        <pc:chgData name="John Oakes" userId="1a36f0057432ea1f" providerId="LiveId" clId="{5015908D-1212-4A69-B972-577C1CBA340A}" dt="2023-08-03T00:14:27.092" v="206" actId="2696"/>
        <pc:sldMkLst>
          <pc:docMk/>
          <pc:sldMk cId="1089928166" sldId="303"/>
        </pc:sldMkLst>
      </pc:sldChg>
      <pc:sldChg chg="del">
        <pc:chgData name="John Oakes" userId="1a36f0057432ea1f" providerId="LiveId" clId="{5015908D-1212-4A69-B972-577C1CBA340A}" dt="2023-08-02T23:35:26.604" v="192" actId="2696"/>
        <pc:sldMkLst>
          <pc:docMk/>
          <pc:sldMk cId="1134506054" sldId="303"/>
        </pc:sldMkLst>
      </pc:sldChg>
      <pc:sldChg chg="del">
        <pc:chgData name="John Oakes" userId="1a36f0057432ea1f" providerId="LiveId" clId="{5015908D-1212-4A69-B972-577C1CBA340A}" dt="2023-08-02T23:35:29.628" v="193" actId="2696"/>
        <pc:sldMkLst>
          <pc:docMk/>
          <pc:sldMk cId="1258717350" sldId="304"/>
        </pc:sldMkLst>
      </pc:sldChg>
      <pc:sldChg chg="del">
        <pc:chgData name="John Oakes" userId="1a36f0057432ea1f" providerId="LiveId" clId="{5015908D-1212-4A69-B972-577C1CBA340A}" dt="2023-08-03T00:14:49.254" v="210" actId="2696"/>
        <pc:sldMkLst>
          <pc:docMk/>
          <pc:sldMk cId="3311369362" sldId="304"/>
        </pc:sldMkLst>
      </pc:sldChg>
      <pc:sldChg chg="modSp mod">
        <pc:chgData name="John Oakes" userId="1a36f0057432ea1f" providerId="LiveId" clId="{5015908D-1212-4A69-B972-577C1CBA340A}" dt="2023-08-02T23:30:03.346" v="174" actId="20577"/>
        <pc:sldMkLst>
          <pc:docMk/>
          <pc:sldMk cId="1694539499" sldId="317"/>
        </pc:sldMkLst>
        <pc:spChg chg="mod">
          <ac:chgData name="John Oakes" userId="1a36f0057432ea1f" providerId="LiveId" clId="{5015908D-1212-4A69-B972-577C1CBA340A}" dt="2023-08-02T23:29:56.043" v="172" actId="20577"/>
          <ac:spMkLst>
            <pc:docMk/>
            <pc:sldMk cId="1694539499" sldId="317"/>
            <ac:spMk id="2" creationId="{A7F20E11-8F53-489D-AF42-3E725C95D424}"/>
          </ac:spMkLst>
        </pc:spChg>
        <pc:spChg chg="mod">
          <ac:chgData name="John Oakes" userId="1a36f0057432ea1f" providerId="LiveId" clId="{5015908D-1212-4A69-B972-577C1CBA340A}" dt="2023-08-02T23:30:03.346" v="174" actId="20577"/>
          <ac:spMkLst>
            <pc:docMk/>
            <pc:sldMk cId="1694539499" sldId="317"/>
            <ac:spMk id="3" creationId="{01580311-6CEE-4A5C-905F-1BB4BC82319B}"/>
          </ac:spMkLst>
        </pc:spChg>
      </pc:sldChg>
      <pc:sldChg chg="del">
        <pc:chgData name="John Oakes" userId="1a36f0057432ea1f" providerId="LiveId" clId="{5015908D-1212-4A69-B972-577C1CBA340A}" dt="2023-08-02T23:28:53.370" v="148" actId="2696"/>
        <pc:sldMkLst>
          <pc:docMk/>
          <pc:sldMk cId="3394184097" sldId="317"/>
        </pc:sldMkLst>
      </pc:sldChg>
      <pc:sldChg chg="modSp mod">
        <pc:chgData name="John Oakes" userId="1a36f0057432ea1f" providerId="LiveId" clId="{5015908D-1212-4A69-B972-577C1CBA340A}" dt="2023-08-02T23:33:34.754" v="187" actId="6549"/>
        <pc:sldMkLst>
          <pc:docMk/>
          <pc:sldMk cId="941335685" sldId="318"/>
        </pc:sldMkLst>
        <pc:spChg chg="mod">
          <ac:chgData name="John Oakes" userId="1a36f0057432ea1f" providerId="LiveId" clId="{5015908D-1212-4A69-B972-577C1CBA340A}" dt="2023-08-02T23:33:34.754" v="187" actId="6549"/>
          <ac:spMkLst>
            <pc:docMk/>
            <pc:sldMk cId="941335685" sldId="318"/>
            <ac:spMk id="2" creationId="{3788E3F9-A810-4E15-AA1A-67D735668821}"/>
          </ac:spMkLst>
        </pc:spChg>
      </pc:sldChg>
      <pc:sldChg chg="del">
        <pc:chgData name="John Oakes" userId="1a36f0057432ea1f" providerId="LiveId" clId="{5015908D-1212-4A69-B972-577C1CBA340A}" dt="2023-08-02T23:33:04.091" v="176" actId="2696"/>
        <pc:sldMkLst>
          <pc:docMk/>
          <pc:sldMk cId="3346052010" sldId="318"/>
        </pc:sldMkLst>
      </pc:sldChg>
      <pc:sldChg chg="del">
        <pc:chgData name="John Oakes" userId="1a36f0057432ea1f" providerId="LiveId" clId="{5015908D-1212-4A69-B972-577C1CBA340A}" dt="2023-08-02T23:33:40.873" v="188" actId="2696"/>
        <pc:sldMkLst>
          <pc:docMk/>
          <pc:sldMk cId="1723304178" sldId="319"/>
        </pc:sldMkLst>
      </pc:sldChg>
      <pc:sldChg chg="del">
        <pc:chgData name="John Oakes" userId="1a36f0057432ea1f" providerId="LiveId" clId="{5015908D-1212-4A69-B972-577C1CBA340A}" dt="2023-08-02T23:33:52.033" v="190" actId="2696"/>
        <pc:sldMkLst>
          <pc:docMk/>
          <pc:sldMk cId="3997245832" sldId="320"/>
        </pc:sldMkLst>
      </pc:sldChg>
      <pc:sldChg chg="del">
        <pc:chgData name="John Oakes" userId="1a36f0057432ea1f" providerId="LiveId" clId="{5015908D-1212-4A69-B972-577C1CBA340A}" dt="2023-08-02T23:35:49.850" v="194" actId="2696"/>
        <pc:sldMkLst>
          <pc:docMk/>
          <pc:sldMk cId="2397062760" sldId="321"/>
        </pc:sldMkLst>
      </pc:sldChg>
      <pc:sldChg chg="del">
        <pc:chgData name="John Oakes" userId="1a36f0057432ea1f" providerId="LiveId" clId="{5015908D-1212-4A69-B972-577C1CBA340A}" dt="2023-08-02T23:34:10.346" v="191" actId="2696"/>
        <pc:sldMkLst>
          <pc:docMk/>
          <pc:sldMk cId="1973591100" sldId="322"/>
        </pc:sldMkLst>
      </pc:sldChg>
      <pc:sldChg chg="del">
        <pc:chgData name="John Oakes" userId="1a36f0057432ea1f" providerId="LiveId" clId="{5015908D-1212-4A69-B972-577C1CBA340A}" dt="2023-08-02T23:36:10.274" v="195" actId="2696"/>
        <pc:sldMkLst>
          <pc:docMk/>
          <pc:sldMk cId="3369193713" sldId="325"/>
        </pc:sldMkLst>
      </pc:sldChg>
      <pc:sldChg chg="modSp mod">
        <pc:chgData name="John Oakes" userId="1a36f0057432ea1f" providerId="LiveId" clId="{5015908D-1212-4A69-B972-577C1CBA340A}" dt="2023-08-03T00:13:23.854" v="200" actId="6549"/>
        <pc:sldMkLst>
          <pc:docMk/>
          <pc:sldMk cId="205670117" sldId="327"/>
        </pc:sldMkLst>
        <pc:spChg chg="mod">
          <ac:chgData name="John Oakes" userId="1a36f0057432ea1f" providerId="LiveId" clId="{5015908D-1212-4A69-B972-577C1CBA340A}" dt="2023-08-03T00:13:23.854" v="200" actId="6549"/>
          <ac:spMkLst>
            <pc:docMk/>
            <pc:sldMk cId="205670117" sldId="327"/>
            <ac:spMk id="2" creationId="{3788E3F9-A810-4E15-AA1A-67D735668821}"/>
          </ac:spMkLst>
        </pc:spChg>
      </pc:sldChg>
      <pc:sldChg chg="del">
        <pc:chgData name="John Oakes" userId="1a36f0057432ea1f" providerId="LiveId" clId="{5015908D-1212-4A69-B972-577C1CBA340A}" dt="2023-08-03T00:13:31.221" v="201" actId="2696"/>
        <pc:sldMkLst>
          <pc:docMk/>
          <pc:sldMk cId="1723304178" sldId="328"/>
        </pc:sldMkLst>
      </pc:sldChg>
      <pc:sldChg chg="del">
        <pc:chgData name="John Oakes" userId="1a36f0057432ea1f" providerId="LiveId" clId="{5015908D-1212-4A69-B972-577C1CBA340A}" dt="2023-08-03T00:13:40.292" v="203" actId="2696"/>
        <pc:sldMkLst>
          <pc:docMk/>
          <pc:sldMk cId="3997245832" sldId="329"/>
        </pc:sldMkLst>
      </pc:sldChg>
      <pc:sldChg chg="del">
        <pc:chgData name="John Oakes" userId="1a36f0057432ea1f" providerId="LiveId" clId="{5015908D-1212-4A69-B972-577C1CBA340A}" dt="2023-08-03T00:13:57.202" v="204" actId="2696"/>
        <pc:sldMkLst>
          <pc:docMk/>
          <pc:sldMk cId="1258717350" sldId="331"/>
        </pc:sldMkLst>
      </pc:sldChg>
      <pc:sldChg chg="del">
        <pc:chgData name="John Oakes" userId="1a36f0057432ea1f" providerId="LiveId" clId="{5015908D-1212-4A69-B972-577C1CBA340A}" dt="2023-08-03T00:14:23.004" v="205" actId="2696"/>
        <pc:sldMkLst>
          <pc:docMk/>
          <pc:sldMk cId="3159970403" sldId="332"/>
        </pc:sldMkLst>
      </pc:sldChg>
      <pc:sldChg chg="del">
        <pc:chgData name="John Oakes" userId="1a36f0057432ea1f" providerId="LiveId" clId="{5015908D-1212-4A69-B972-577C1CBA340A}" dt="2023-08-03T00:14:45.547" v="209" actId="2696"/>
        <pc:sldMkLst>
          <pc:docMk/>
          <pc:sldMk cId="923788253" sldId="33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1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2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2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10575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10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5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2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2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9905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1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5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49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450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10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5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2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2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448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10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5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1800" b="1" cap="none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1800" b="1" cap="none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9"/>
            <a:ext cx="4937760" cy="296851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2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2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3707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4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40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161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0517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1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5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25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2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697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1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5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25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2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984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4364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599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2"/>
            <a:ext cx="8825659" cy="3329581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5915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4327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2861735"/>
            <a:ext cx="8825657" cy="1915647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15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4846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3" y="2060577"/>
            <a:ext cx="4396339" cy="41957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4" y="2056093"/>
            <a:ext cx="4396341" cy="420024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8878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3" y="2514600"/>
            <a:ext cx="4396339" cy="3741738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6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6" y="2514600"/>
            <a:ext cx="4396339" cy="3741738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1859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9289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429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2"/>
            <a:ext cx="3401063" cy="289559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7462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7" cy="1574808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7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4091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9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7043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447800"/>
            <a:ext cx="8825659" cy="19812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412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1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5"/>
            <a:ext cx="801912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1" y="2613789"/>
            <a:ext cx="801912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48098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3124201"/>
            <a:ext cx="8825660" cy="165318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1541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7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61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5" y="2667000"/>
            <a:ext cx="294679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1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1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3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7305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1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3"/>
            <a:ext cx="2940051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6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5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2"/>
            <a:ext cx="293440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1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701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6" y="4827210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3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8217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9495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3" y="430215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4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609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22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1" y="2669687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1" y="2892349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3" y="2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5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20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41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5" y="32252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2" y="295731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499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315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5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187950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akersfieldchurchofchrist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9CCFE-BC41-4604-983F-40219F2E9C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5400" b="1" dirty="0"/>
              <a:t>How to Study the Bible With Our Friends</a:t>
            </a:r>
            <a:br>
              <a:rPr lang="en-US" sz="5400" b="1" dirty="0"/>
            </a:br>
            <a:endParaRPr lang="en-US" sz="5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487875-8487-4262-B71E-B383E7C001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b="1" dirty="0"/>
              <a:t>John Oakes</a:t>
            </a:r>
          </a:p>
          <a:p>
            <a:r>
              <a:rPr lang="en-US" sz="2800" b="1" dirty="0"/>
              <a:t>Merced Christian Church</a:t>
            </a:r>
          </a:p>
        </p:txBody>
      </p:sp>
    </p:spTree>
    <p:extLst>
      <p:ext uri="{BB962C8B-B14F-4D97-AF65-F5344CB8AC3E}">
        <p14:creationId xmlns:p14="http://schemas.microsoft.com/office/powerpoint/2010/main" val="449497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505E5-BEA5-40E1-8FFF-F2CB30E04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/>
              <a:t>Purpose vs.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0CA48-F4AA-4D4C-A57A-A6518786D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602" y="1748901"/>
            <a:ext cx="10200442" cy="44994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Our purpose: To love God and to be loved by Him: to give glory to God through our lives.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Our mission: To be used by God to win souls for Christ.</a:t>
            </a:r>
          </a:p>
          <a:p>
            <a:pPr marL="0" indent="0">
              <a:buNone/>
            </a:pPr>
            <a:r>
              <a:rPr lang="en-US" sz="3200" b="1" dirty="0"/>
              <a:t>1 Cor 5:17-20</a:t>
            </a:r>
          </a:p>
          <a:p>
            <a:pPr marL="0" indent="0">
              <a:buNone/>
            </a:pPr>
            <a:r>
              <a:rPr lang="en-US" sz="3200" b="1" dirty="0"/>
              <a:t>Romans 15:14-16</a:t>
            </a:r>
          </a:p>
        </p:txBody>
      </p:sp>
    </p:spTree>
    <p:extLst>
      <p:ext uri="{BB962C8B-B14F-4D97-AF65-F5344CB8AC3E}">
        <p14:creationId xmlns:p14="http://schemas.microsoft.com/office/powerpoint/2010/main" val="2077580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120C2-B6FA-4CD1-8570-EC6661352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597CA6-74A2-4043-A257-3C2B13B969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51481" y="-2458682"/>
            <a:ext cx="4294408" cy="931668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388DD6-149C-465C-8288-652ADD7B8829}"/>
              </a:ext>
            </a:extLst>
          </p:cNvPr>
          <p:cNvSpPr txBox="1"/>
          <p:nvPr/>
        </p:nvSpPr>
        <p:spPr>
          <a:xfrm>
            <a:off x="443884" y="1056443"/>
            <a:ext cx="58681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The Jesus Study Series</a:t>
            </a:r>
          </a:p>
          <a:p>
            <a:endParaRPr lang="en-US" sz="3200" b="1" dirty="0"/>
          </a:p>
          <a:p>
            <a:r>
              <a:rPr lang="en-US" sz="3200" b="1" dirty="0"/>
              <a:t>The Gospel of Jesus</a:t>
            </a:r>
          </a:p>
          <a:p>
            <a:r>
              <a:rPr lang="en-US" sz="3200" b="1" dirty="0"/>
              <a:t>The Life of Jesus</a:t>
            </a:r>
          </a:p>
          <a:p>
            <a:r>
              <a:rPr lang="en-US" sz="3200" b="1" dirty="0"/>
              <a:t>The Death and Resurrection of Jesus</a:t>
            </a:r>
          </a:p>
          <a:p>
            <a:r>
              <a:rPr lang="en-US" sz="3200" b="1" dirty="0"/>
              <a:t>The Promise of Jesus</a:t>
            </a:r>
          </a:p>
          <a:p>
            <a:r>
              <a:rPr lang="en-US" sz="3200" b="1" dirty="0"/>
              <a:t>The Response to Jesus</a:t>
            </a:r>
          </a:p>
          <a:p>
            <a:r>
              <a:rPr lang="en-US" sz="3200" b="1" dirty="0"/>
              <a:t>The Lordship of Jesus</a:t>
            </a:r>
          </a:p>
        </p:txBody>
      </p:sp>
    </p:spTree>
    <p:extLst>
      <p:ext uri="{BB962C8B-B14F-4D97-AF65-F5344CB8AC3E}">
        <p14:creationId xmlns:p14="http://schemas.microsoft.com/office/powerpoint/2010/main" val="2800822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17057-7F39-4FBD-A7C9-395299EB5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433221" cy="1400530"/>
          </a:xfrm>
        </p:spPr>
        <p:txBody>
          <a:bodyPr/>
          <a:lstStyle/>
          <a:p>
            <a:pPr algn="ctr"/>
            <a:r>
              <a:rPr lang="en-US" sz="3600" b="1" dirty="0"/>
              <a:t>But I Do Not Have the Bible Study Series!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7CD38-6C99-44E8-B65B-778A3DFE0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10242350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Go to  </a:t>
            </a:r>
            <a:r>
              <a:rPr lang="en-US" sz="3200" b="1" dirty="0">
                <a:hlinkClick r:id="rId2"/>
              </a:rPr>
              <a:t>www.mercedchurch.com</a:t>
            </a:r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Click on </a:t>
            </a:r>
            <a:r>
              <a:rPr lang="en-US" sz="3200" b="1" dirty="0">
                <a:solidFill>
                  <a:srgbClr val="FFFF00"/>
                </a:solidFill>
              </a:rPr>
              <a:t>Resources</a:t>
            </a:r>
            <a:r>
              <a:rPr lang="en-US" sz="3200" b="1" dirty="0"/>
              <a:t>.  Click on </a:t>
            </a:r>
            <a:r>
              <a:rPr lang="en-US" sz="3200" b="1" dirty="0">
                <a:solidFill>
                  <a:srgbClr val="FFFF00"/>
                </a:solidFill>
              </a:rPr>
              <a:t>Bible Studies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Click on the appropriate study series</a:t>
            </a:r>
          </a:p>
        </p:txBody>
      </p:sp>
    </p:spTree>
    <p:extLst>
      <p:ext uri="{BB962C8B-B14F-4D97-AF65-F5344CB8AC3E}">
        <p14:creationId xmlns:p14="http://schemas.microsoft.com/office/powerpoint/2010/main" val="436868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31E56-1CE9-42B2-8F92-531A1E985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2272" y="452718"/>
            <a:ext cx="7049854" cy="736890"/>
          </a:xfrm>
        </p:spPr>
        <p:txBody>
          <a:bodyPr/>
          <a:lstStyle/>
          <a:p>
            <a:pPr algn="ctr"/>
            <a:r>
              <a:rPr lang="en-US" sz="4000" b="1" dirty="0"/>
              <a:t>Let’s Get Started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A737C-2A68-483B-ACED-F8C29D782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880" y="1305018"/>
            <a:ext cx="10515600" cy="510026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b="1" dirty="0"/>
              <a:t>1. Ask them to study.</a:t>
            </a:r>
          </a:p>
          <a:p>
            <a:pPr marL="0" indent="0">
              <a:buNone/>
            </a:pPr>
            <a:r>
              <a:rPr lang="en-US" sz="2800" b="1" dirty="0"/>
              <a:t>2. Bring along a friend.</a:t>
            </a:r>
          </a:p>
          <a:p>
            <a:pPr marL="0" indent="0">
              <a:buNone/>
            </a:pPr>
            <a:r>
              <a:rPr lang="en-US" sz="2800" b="1" dirty="0"/>
              <a:t>First study:  Do a “spiritual timeline”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2800" b="1" dirty="0"/>
              <a:t>Do you believe the Bible is the Word of God/inspired?</a:t>
            </a:r>
          </a:p>
          <a:p>
            <a:pPr marL="0" indent="0">
              <a:buNone/>
            </a:pPr>
            <a:r>
              <a:rPr lang="en-US" sz="2800" b="1" dirty="0"/>
              <a:t>Why do you believe this?</a:t>
            </a:r>
          </a:p>
          <a:p>
            <a:pPr marL="0" indent="0">
              <a:buNone/>
            </a:pPr>
            <a:r>
              <a:rPr lang="en-US" sz="2800" b="1" dirty="0"/>
              <a:t>Do you believe you are a Christian?  Do you believe you are saved?</a:t>
            </a:r>
          </a:p>
          <a:p>
            <a:pPr marL="0" indent="0">
              <a:buNone/>
            </a:pPr>
            <a:r>
              <a:rPr lang="en-US" sz="2800" b="1" dirty="0"/>
              <a:t>When and how (and please be VERY specific) were you forgiven of your sins?</a:t>
            </a:r>
          </a:p>
          <a:p>
            <a:pPr marL="0" indent="0">
              <a:buNone/>
            </a:pPr>
            <a:r>
              <a:rPr lang="en-US" sz="2800" b="1" dirty="0"/>
              <a:t>What was your frame of mind at the time?</a:t>
            </a:r>
          </a:p>
          <a:p>
            <a:pPr marL="0" indent="0">
              <a:buNone/>
            </a:pPr>
            <a:endParaRPr lang="en-US" sz="1300" b="1" dirty="0"/>
          </a:p>
          <a:p>
            <a:pPr marL="0" indent="0">
              <a:buNone/>
            </a:pPr>
            <a:r>
              <a:rPr lang="en-US" sz="2800" b="1" dirty="0"/>
              <a:t>Do </a:t>
            </a:r>
            <a:r>
              <a:rPr lang="en-US" sz="2800" b="1" dirty="0">
                <a:solidFill>
                  <a:srgbClr val="FF0000"/>
                </a:solidFill>
              </a:rPr>
              <a:t>NOT</a:t>
            </a:r>
            <a:r>
              <a:rPr lang="en-US" sz="2800" b="1" dirty="0"/>
              <a:t> tell them they are wrong or try to talk them out of this</a:t>
            </a:r>
          </a:p>
          <a:p>
            <a:pPr marL="0" indent="0">
              <a:buNone/>
            </a:pPr>
            <a:endParaRPr lang="en-US" sz="2100" b="1" dirty="0"/>
          </a:p>
        </p:txBody>
      </p:sp>
    </p:spTree>
    <p:extLst>
      <p:ext uri="{BB962C8B-B14F-4D97-AF65-F5344CB8AC3E}">
        <p14:creationId xmlns:p14="http://schemas.microsoft.com/office/powerpoint/2010/main" val="149855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A92F7-88E0-4EA9-A393-9DC76FB2F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/>
              <a:t>Two Possibilities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0341F-7950-4E0E-AA3A-CE09FD995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00" y="1296140"/>
            <a:ext cx="11277600" cy="55618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1. Is this person relatively religious? Does the person think he or she is probably saved? Do they, at least theoretically believe the Bible is from God?</a:t>
            </a:r>
          </a:p>
          <a:p>
            <a:pPr marL="0" indent="0">
              <a:buNone/>
            </a:pPr>
            <a:r>
              <a:rPr lang="en-US" sz="2400" b="1" dirty="0"/>
              <a:t>This person should do the </a:t>
            </a:r>
            <a:r>
              <a:rPr lang="en-US" sz="2400" b="1" dirty="0">
                <a:solidFill>
                  <a:srgbClr val="FFFF00"/>
                </a:solidFill>
              </a:rPr>
              <a:t>His Steps/First Principles Bible study series.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2400" b="1" dirty="0"/>
              <a:t>Or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2400" b="1" dirty="0"/>
              <a:t>2. This person has almost no or only a limited background in Christianity. He or she is not even completely sure that they believe Jesus is the Son of God or that the Bible is inspired by God.</a:t>
            </a:r>
          </a:p>
          <a:p>
            <a:pPr marL="0" indent="0">
              <a:buNone/>
            </a:pPr>
            <a:r>
              <a:rPr lang="en-US" sz="2400" b="1" dirty="0"/>
              <a:t>This person should do the </a:t>
            </a:r>
            <a:r>
              <a:rPr lang="en-US" sz="2400" b="1" dirty="0">
                <a:solidFill>
                  <a:srgbClr val="FFFF00"/>
                </a:solidFill>
              </a:rPr>
              <a:t>Jesus study series.</a:t>
            </a:r>
          </a:p>
          <a:p>
            <a:pPr marL="0" indent="0">
              <a:buNone/>
            </a:pP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448659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20E11-8F53-489D-AF42-3E725C95D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087" y="461596"/>
            <a:ext cx="7554896" cy="914443"/>
          </a:xfrm>
        </p:spPr>
        <p:txBody>
          <a:bodyPr/>
          <a:lstStyle/>
          <a:p>
            <a:pPr algn="ctr"/>
            <a:r>
              <a:rPr lang="en-US" sz="3600" b="1" dirty="0"/>
              <a:t>Person #1     The Studies in the His Steps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80311-6CEE-4A5C-905F-1BB4BC823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108" y="1669003"/>
            <a:ext cx="8238477" cy="4579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Seeking God   optional</a:t>
            </a:r>
          </a:p>
          <a:p>
            <a:pPr marL="0" indent="0">
              <a:buNone/>
            </a:pPr>
            <a:r>
              <a:rPr lang="en-US" sz="2800" b="1" dirty="0"/>
              <a:t>The Word Study  </a:t>
            </a:r>
          </a:p>
          <a:p>
            <a:pPr marL="0" indent="0">
              <a:buNone/>
            </a:pPr>
            <a:r>
              <a:rPr lang="en-US" sz="2800" b="1" dirty="0"/>
              <a:t>The Discipleship Study</a:t>
            </a:r>
          </a:p>
          <a:p>
            <a:pPr marL="0" indent="0">
              <a:buNone/>
            </a:pPr>
            <a:r>
              <a:rPr lang="en-US" sz="2800" b="1" dirty="0"/>
              <a:t>Light and Darkness</a:t>
            </a:r>
          </a:p>
          <a:p>
            <a:pPr marL="0" indent="0">
              <a:buNone/>
            </a:pPr>
            <a:r>
              <a:rPr lang="en-US" sz="2800" b="1" dirty="0"/>
              <a:t>The Cross Study</a:t>
            </a:r>
          </a:p>
          <a:p>
            <a:pPr marL="0" indent="0">
              <a:buNone/>
            </a:pPr>
            <a:r>
              <a:rPr lang="en-US" sz="2800" b="1" dirty="0"/>
              <a:t>Salvation/Sound Doctrine</a:t>
            </a:r>
          </a:p>
          <a:p>
            <a:pPr marL="0" indent="0">
              <a:buNone/>
            </a:pPr>
            <a:r>
              <a:rPr lang="en-US" sz="2800" b="1" dirty="0"/>
              <a:t>The Church</a:t>
            </a:r>
          </a:p>
          <a:p>
            <a:pPr marL="0" indent="0">
              <a:buNone/>
            </a:pPr>
            <a:r>
              <a:rPr lang="en-US" sz="2800" b="1" dirty="0"/>
              <a:t>Count the Cost</a:t>
            </a:r>
          </a:p>
        </p:txBody>
      </p:sp>
    </p:spTree>
    <p:extLst>
      <p:ext uri="{BB962C8B-B14F-4D97-AF65-F5344CB8AC3E}">
        <p14:creationId xmlns:p14="http://schemas.microsoft.com/office/powerpoint/2010/main" val="1694539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20E11-8F53-489D-AF42-3E725C95D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559" y="452719"/>
            <a:ext cx="7057748" cy="914443"/>
          </a:xfrm>
        </p:spPr>
        <p:txBody>
          <a:bodyPr/>
          <a:lstStyle/>
          <a:p>
            <a:pPr algn="ctr"/>
            <a:r>
              <a:rPr lang="en-US" sz="3600" b="1" dirty="0"/>
              <a:t>An Alternative 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80311-6CEE-4A5C-905F-1BB4BC823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108" y="1669003"/>
            <a:ext cx="8238477" cy="4579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Seeking God   optional</a:t>
            </a:r>
          </a:p>
          <a:p>
            <a:pPr marL="0" indent="0">
              <a:buNone/>
            </a:pPr>
            <a:r>
              <a:rPr lang="en-US" sz="2800" b="1" dirty="0"/>
              <a:t>The Word Study</a:t>
            </a:r>
          </a:p>
          <a:p>
            <a:pPr marL="0" indent="0">
              <a:buNone/>
            </a:pPr>
            <a:r>
              <a:rPr lang="en-US" sz="2800" b="1" dirty="0"/>
              <a:t>The Cross Study</a:t>
            </a:r>
          </a:p>
          <a:p>
            <a:pPr marL="0" indent="0">
              <a:buNone/>
            </a:pPr>
            <a:r>
              <a:rPr lang="en-US" sz="2800" b="1" dirty="0"/>
              <a:t>Light and Darkness</a:t>
            </a:r>
          </a:p>
          <a:p>
            <a:pPr marL="0" indent="0">
              <a:buNone/>
            </a:pPr>
            <a:r>
              <a:rPr lang="en-US" sz="2800" b="1" dirty="0"/>
              <a:t>The Discipleship Study  </a:t>
            </a:r>
          </a:p>
          <a:p>
            <a:pPr marL="0" indent="0">
              <a:buNone/>
            </a:pPr>
            <a:r>
              <a:rPr lang="en-US" sz="2800" b="1" dirty="0"/>
              <a:t>Salvation/Sound Doctrine</a:t>
            </a:r>
          </a:p>
          <a:p>
            <a:pPr marL="0" indent="0">
              <a:buNone/>
            </a:pPr>
            <a:r>
              <a:rPr lang="en-US" sz="2800" b="1" dirty="0"/>
              <a:t>The Church</a:t>
            </a:r>
          </a:p>
          <a:p>
            <a:pPr marL="0" indent="0">
              <a:buNone/>
            </a:pPr>
            <a:r>
              <a:rPr lang="en-US" sz="2800" b="1" dirty="0"/>
              <a:t>Count the Cost</a:t>
            </a:r>
          </a:p>
        </p:txBody>
      </p:sp>
    </p:spTree>
    <p:extLst>
      <p:ext uri="{BB962C8B-B14F-4D97-AF65-F5344CB8AC3E}">
        <p14:creationId xmlns:p14="http://schemas.microsoft.com/office/powerpoint/2010/main" val="967879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F5BFB-6CA9-4B2A-B366-957443B54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59" y="452718"/>
            <a:ext cx="9358376" cy="745767"/>
          </a:xfrm>
        </p:spPr>
        <p:txBody>
          <a:bodyPr/>
          <a:lstStyle/>
          <a:p>
            <a:pPr algn="ctr"/>
            <a:r>
              <a:rPr lang="en-US" sz="4000" b="1" dirty="0"/>
              <a:t>Person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7138B-1CF0-4FEE-AD60-6AEE68064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172" y="1473694"/>
            <a:ext cx="10688714" cy="47747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The goal: Help them come to have faith in Jesus.</a:t>
            </a:r>
          </a:p>
          <a:p>
            <a:pPr marL="0" indent="0">
              <a:buNone/>
            </a:pPr>
            <a:r>
              <a:rPr lang="en-US" sz="2400" b="1" dirty="0"/>
              <a:t>Start by reading John together?</a:t>
            </a:r>
          </a:p>
          <a:p>
            <a:pPr marL="0" indent="0">
              <a:buNone/>
            </a:pPr>
            <a:r>
              <a:rPr lang="en-US" sz="2400" b="1" dirty="0"/>
              <a:t>Word study optional.</a:t>
            </a:r>
          </a:p>
          <a:p>
            <a:pPr marL="0" indent="0">
              <a:buNone/>
            </a:pPr>
            <a:r>
              <a:rPr lang="en-US" sz="2400" b="1" dirty="0"/>
              <a:t>The Gospel of Jesus   (introduction: Start The Life of Jesus immediately?)</a:t>
            </a:r>
          </a:p>
          <a:p>
            <a:pPr marL="0" indent="0">
              <a:buNone/>
            </a:pPr>
            <a:r>
              <a:rPr lang="en-US" sz="2400" b="1" dirty="0"/>
              <a:t>The Life of Jesus  (meet Jesus: prophecy fulfillment, miracles, claims)</a:t>
            </a:r>
          </a:p>
          <a:p>
            <a:pPr marL="0" indent="0">
              <a:buNone/>
            </a:pPr>
            <a:r>
              <a:rPr lang="en-US" sz="2400" b="1" dirty="0"/>
              <a:t>The Death and Resurrection of Jesus  (cross study)</a:t>
            </a:r>
          </a:p>
          <a:p>
            <a:pPr marL="0" indent="0">
              <a:buNone/>
            </a:pPr>
            <a:r>
              <a:rPr lang="en-US" sz="2400" b="1" dirty="0"/>
              <a:t>The Promise of Jesus  (salvation study)</a:t>
            </a:r>
          </a:p>
          <a:p>
            <a:pPr marL="0" indent="0">
              <a:buNone/>
            </a:pPr>
            <a:r>
              <a:rPr lang="en-US" sz="2400" b="1" dirty="0"/>
              <a:t>The Response to Jesus (a call to repentance and teaching on baptism)</a:t>
            </a:r>
          </a:p>
          <a:p>
            <a:pPr marL="0" indent="0">
              <a:buNone/>
            </a:pPr>
            <a:r>
              <a:rPr lang="en-US" sz="2400" b="1" dirty="0"/>
              <a:t>The Lordship of Jesus   (a call to discipleship)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94719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8572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350">
              <a:solidFill>
                <a:srgbClr val="FFFFFF"/>
              </a:solidFill>
              <a:latin typeface="Neue Haas Grotesk Text Pro"/>
            </a:endParaRP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F0437768-BA33-453D-AF9A-06941813FB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17" r="13854" b="-1"/>
          <a:stretch/>
        </p:blipFill>
        <p:spPr>
          <a:xfrm>
            <a:off x="609599" y="1310567"/>
            <a:ext cx="4935132" cy="390437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15184" y="857250"/>
            <a:ext cx="7052817" cy="51435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350" dirty="0">
              <a:solidFill>
                <a:srgbClr val="FFFFFF"/>
              </a:solidFill>
              <a:latin typeface="Neue Haas Grotesk Text Pro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88E3F9-A810-4E15-AA1A-67D7356688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3869" y="3864197"/>
            <a:ext cx="3865062" cy="1739196"/>
          </a:xfrm>
        </p:spPr>
        <p:txBody>
          <a:bodyPr anchor="b">
            <a:normAutofit/>
          </a:bodyPr>
          <a:lstStyle/>
          <a:p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B7E148-88B8-424F-BD0B-3FF0DAC43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8981" y="1627060"/>
            <a:ext cx="3407568" cy="2544368"/>
          </a:xfrm>
        </p:spPr>
        <p:txBody>
          <a:bodyPr>
            <a:normAutofit/>
          </a:bodyPr>
          <a:lstStyle/>
          <a:p>
            <a:r>
              <a:rPr lang="en-US" sz="2800" b="1" dirty="0"/>
              <a:t>Seeking God</a:t>
            </a:r>
          </a:p>
          <a:p>
            <a:r>
              <a:rPr lang="en-US" sz="2800" b="1" dirty="0"/>
              <a:t>and </a:t>
            </a:r>
          </a:p>
          <a:p>
            <a:r>
              <a:rPr lang="en-US" sz="2800" b="1" dirty="0"/>
              <a:t>The Word of God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21905" y="1117343"/>
            <a:ext cx="109728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12736" y="4267440"/>
            <a:ext cx="3017520" cy="13716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026" name="Picture 2" descr="When do people buy their first home? - BBC News">
            <a:extLst>
              <a:ext uri="{FF2B5EF4-FFF2-40B4-BE49-F238E27FC236}">
                <a16:creationId xmlns:a16="http://schemas.microsoft.com/office/drawing/2014/main" id="{D1EBA74E-BC98-4B54-93B8-D2EFD6CF4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1" y="1627060"/>
            <a:ext cx="5292600" cy="297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28B693-A22C-4618-B072-8A0197347EFD}"/>
              </a:ext>
            </a:extLst>
          </p:cNvPr>
          <p:cNvSpPr txBox="1"/>
          <p:nvPr/>
        </p:nvSpPr>
        <p:spPr>
          <a:xfrm>
            <a:off x="2056661" y="5438129"/>
            <a:ext cx="4225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srgbClr val="FFFFFF"/>
                </a:solidFill>
                <a:latin typeface="Neue Haas Grotesk Text Pro"/>
              </a:rPr>
              <a:t>Bible Study Series </a:t>
            </a:r>
          </a:p>
          <a:p>
            <a:pPr defTabSz="914400"/>
            <a:endParaRPr lang="en-US" sz="2400" b="1" dirty="0">
              <a:solidFill>
                <a:srgbClr val="FFFFFF"/>
              </a:solidFill>
              <a:latin typeface="Neue Haas Grotesk Text Pro"/>
            </a:endParaRPr>
          </a:p>
        </p:txBody>
      </p:sp>
    </p:spTree>
    <p:extLst>
      <p:ext uri="{BB962C8B-B14F-4D97-AF65-F5344CB8AC3E}">
        <p14:creationId xmlns:p14="http://schemas.microsoft.com/office/powerpoint/2010/main" val="33112527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87B7C-C454-4D55-9768-C030839A4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B19718-78B0-4F94-BBDD-39961DD145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07413" y="644623"/>
            <a:ext cx="7111897" cy="5333921"/>
          </a:xfrm>
        </p:spPr>
      </p:pic>
    </p:spTree>
    <p:extLst>
      <p:ext uri="{BB962C8B-B14F-4D97-AF65-F5344CB8AC3E}">
        <p14:creationId xmlns:p14="http://schemas.microsoft.com/office/powerpoint/2010/main" val="3618833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8DCEA-EA41-4A63-BF6E-5B308E741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4A887CA-D1E2-4D21-8E5A-5A2E049C2A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203" y="1"/>
            <a:ext cx="9749197" cy="7311899"/>
          </a:xfrm>
        </p:spPr>
      </p:pic>
    </p:spTree>
    <p:extLst>
      <p:ext uri="{BB962C8B-B14F-4D97-AF65-F5344CB8AC3E}">
        <p14:creationId xmlns:p14="http://schemas.microsoft.com/office/powerpoint/2010/main" val="249207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8A2BF-7F4A-4F28-B8AA-6BF02B908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3394" y="452719"/>
            <a:ext cx="7058732" cy="914443"/>
          </a:xfrm>
        </p:spPr>
        <p:txBody>
          <a:bodyPr/>
          <a:lstStyle/>
          <a:p>
            <a:pPr algn="ctr"/>
            <a:r>
              <a:rPr lang="en-US" sz="3600" b="1" dirty="0"/>
              <a:t>Seeking God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98E2B-88E6-4227-8AC5-4F6DE42F0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2658" y="1624615"/>
            <a:ext cx="8523299" cy="46237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Jeremiah 29:11-14</a:t>
            </a:r>
          </a:p>
          <a:p>
            <a:pPr marL="0" indent="0">
              <a:buNone/>
            </a:pPr>
            <a:r>
              <a:rPr lang="en-US" sz="2400" b="1" dirty="0"/>
              <a:t>Q: What does God have in mind for you acc this passage?</a:t>
            </a:r>
          </a:p>
          <a:p>
            <a:pPr marL="0" indent="0">
              <a:buNone/>
            </a:pPr>
            <a:r>
              <a:rPr lang="en-US" sz="2400" b="1" dirty="0"/>
              <a:t>Q: How do we find God acc to this passage?</a:t>
            </a:r>
          </a:p>
          <a:p>
            <a:pPr marL="0" indent="0">
              <a:buNone/>
            </a:pPr>
            <a:r>
              <a:rPr lang="en-US" sz="2400" b="1" dirty="0"/>
              <a:t>Q: Are you prepared to “seek God with all your heart?”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2800" b="1" dirty="0"/>
              <a:t>Acts 17:26-28</a:t>
            </a:r>
          </a:p>
          <a:p>
            <a:pPr marL="0" indent="0">
              <a:buNone/>
            </a:pPr>
            <a:r>
              <a:rPr lang="en-US" sz="2400" b="1" dirty="0"/>
              <a:t>Q: What has God been doing in order to “find” you?</a:t>
            </a:r>
          </a:p>
          <a:p>
            <a:pPr marL="0" indent="0">
              <a:buNone/>
            </a:pP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246985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8A2BF-7F4A-4F28-B8AA-6BF02B908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3394" y="452719"/>
            <a:ext cx="7058732" cy="914443"/>
          </a:xfrm>
        </p:spPr>
        <p:txBody>
          <a:bodyPr/>
          <a:lstStyle/>
          <a:p>
            <a:pPr algn="ctr"/>
            <a:r>
              <a:rPr lang="en-US" sz="3600" b="1" dirty="0"/>
              <a:t>Seeking God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98E2B-88E6-4227-8AC5-4F6DE42F0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0230" y="1367161"/>
            <a:ext cx="8380521" cy="4881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Psalm 42:1-2</a:t>
            </a:r>
          </a:p>
          <a:p>
            <a:pPr marL="0" indent="0">
              <a:buNone/>
            </a:pPr>
            <a:r>
              <a:rPr lang="en-US" sz="2400" b="1" dirty="0"/>
              <a:t>Q: How do you feel about the opportunity to meet with God?</a:t>
            </a:r>
          </a:p>
          <a:p>
            <a:pPr marL="0" indent="0">
              <a:buNone/>
            </a:pPr>
            <a:r>
              <a:rPr lang="en-US" sz="2400" b="1" dirty="0"/>
              <a:t>Q: What will you do this week to make this happen?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2800" b="1" dirty="0"/>
              <a:t>Matthew 6:33</a:t>
            </a:r>
          </a:p>
          <a:p>
            <a:pPr marL="0" indent="0">
              <a:buNone/>
            </a:pPr>
            <a:r>
              <a:rPr lang="en-US" sz="2400" b="1" dirty="0"/>
              <a:t>Q: What does it mean to you to “Seek the Kingdom first?”</a:t>
            </a:r>
          </a:p>
          <a:p>
            <a:pPr marL="0" indent="0">
              <a:buNone/>
            </a:pPr>
            <a:r>
              <a:rPr lang="en-US" sz="2400" b="1" dirty="0"/>
              <a:t>Q: What specific steps will you take to do this?</a:t>
            </a:r>
            <a:endParaRPr lang="en-US" sz="2800" b="1" dirty="0"/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2800" b="1" dirty="0"/>
              <a:t>Set up the next study: Date, time, place</a:t>
            </a:r>
          </a:p>
        </p:txBody>
      </p:sp>
    </p:spTree>
    <p:extLst>
      <p:ext uri="{BB962C8B-B14F-4D97-AF65-F5344CB8AC3E}">
        <p14:creationId xmlns:p14="http://schemas.microsoft.com/office/powerpoint/2010/main" val="1415925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8DCEA-EA41-4A63-BF6E-5B308E741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4A887CA-D1E2-4D21-8E5A-5A2E049C2A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203" y="1"/>
            <a:ext cx="9749197" cy="7311899"/>
          </a:xfrm>
        </p:spPr>
      </p:pic>
    </p:spTree>
    <p:extLst>
      <p:ext uri="{BB962C8B-B14F-4D97-AF65-F5344CB8AC3E}">
        <p14:creationId xmlns:p14="http://schemas.microsoft.com/office/powerpoint/2010/main" val="3317945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8358D-5AC2-4D72-B61C-5D96414B0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965612-374A-46D9-A2C5-37366FC3C7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531" y="-276291"/>
            <a:ext cx="9512387" cy="7134291"/>
          </a:xfrm>
        </p:spPr>
      </p:pic>
    </p:spTree>
    <p:extLst>
      <p:ext uri="{BB962C8B-B14F-4D97-AF65-F5344CB8AC3E}">
        <p14:creationId xmlns:p14="http://schemas.microsoft.com/office/powerpoint/2010/main" val="3139133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20E11-8F53-489D-AF42-3E725C95D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640" y="452719"/>
            <a:ext cx="7076487" cy="914443"/>
          </a:xfrm>
        </p:spPr>
        <p:txBody>
          <a:bodyPr/>
          <a:lstStyle/>
          <a:p>
            <a:pPr algn="ctr"/>
            <a:r>
              <a:rPr lang="en-US" sz="3600" b="1" dirty="0"/>
              <a:t>The Word of God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80311-6CEE-4A5C-905F-1BB4BC823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108" y="1669003"/>
            <a:ext cx="8238477" cy="4579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2 Tim 3:16-17</a:t>
            </a:r>
          </a:p>
          <a:p>
            <a:pPr marL="0" indent="0">
              <a:buNone/>
            </a:pPr>
            <a:r>
              <a:rPr lang="en-US" sz="2400" b="1" dirty="0"/>
              <a:t>Q: What does “All Scripture is inspired by God mean?</a:t>
            </a:r>
          </a:p>
          <a:p>
            <a:pPr marL="0" indent="0">
              <a:buNone/>
            </a:pPr>
            <a:r>
              <a:rPr lang="en-US" sz="2400" b="1" dirty="0"/>
              <a:t>Q: Do you believe this? </a:t>
            </a:r>
          </a:p>
          <a:p>
            <a:pPr marL="0" indent="0">
              <a:buNone/>
            </a:pPr>
            <a:r>
              <a:rPr lang="en-US" sz="2400" b="1" dirty="0"/>
              <a:t>Q: Why?</a:t>
            </a:r>
          </a:p>
          <a:p>
            <a:pPr marL="0" indent="0">
              <a:buNone/>
            </a:pPr>
            <a:r>
              <a:rPr lang="en-US" sz="2400" b="1" dirty="0"/>
              <a:t>Q: What is it useful for? Why?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2800" b="1" dirty="0"/>
              <a:t>2 Pet 1:19-21</a:t>
            </a:r>
          </a:p>
          <a:p>
            <a:pPr marL="0" indent="0">
              <a:buNone/>
            </a:pPr>
            <a:r>
              <a:rPr lang="en-US" sz="2400" b="1" dirty="0"/>
              <a:t>Q: What does this passage say about Scripture?</a:t>
            </a:r>
          </a:p>
          <a:p>
            <a:pPr marL="0" indent="0">
              <a:buNone/>
            </a:pPr>
            <a:r>
              <a:rPr lang="en-US" sz="2400" b="1" dirty="0"/>
              <a:t>Q: What does that mean for you and me?</a:t>
            </a:r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83523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20E11-8F53-489D-AF42-3E725C95D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640" y="452719"/>
            <a:ext cx="7076487" cy="914443"/>
          </a:xfrm>
        </p:spPr>
        <p:txBody>
          <a:bodyPr/>
          <a:lstStyle/>
          <a:p>
            <a:pPr algn="ctr"/>
            <a:r>
              <a:rPr lang="en-US" sz="3600" b="1" dirty="0"/>
              <a:t>The Word of God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80311-6CEE-4A5C-905F-1BB4BC823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1352" y="1367161"/>
            <a:ext cx="8256233" cy="48812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/>
              <a:t>Heb 4:12-13</a:t>
            </a:r>
          </a:p>
          <a:p>
            <a:pPr marL="0" indent="0">
              <a:buNone/>
            </a:pPr>
            <a:r>
              <a:rPr lang="en-US" sz="2400" b="1" dirty="0"/>
              <a:t>Q: In what sense is the Word of God living and active?</a:t>
            </a:r>
          </a:p>
          <a:p>
            <a:pPr marL="0" indent="0">
              <a:buNone/>
            </a:pPr>
            <a:r>
              <a:rPr lang="en-US" sz="2400" b="1" dirty="0"/>
              <a:t>Q: What is it active in doing?</a:t>
            </a:r>
          </a:p>
          <a:p>
            <a:pPr marL="0" indent="0">
              <a:buNone/>
            </a:pPr>
            <a:r>
              <a:rPr lang="en-US" sz="2400" b="1" dirty="0"/>
              <a:t>Q: What does it separate between?</a:t>
            </a:r>
          </a:p>
          <a:p>
            <a:pPr marL="0" indent="0">
              <a:buNone/>
            </a:pPr>
            <a:r>
              <a:rPr lang="en-US" sz="2400" b="1" dirty="0"/>
              <a:t>Q: Are you willing for the Bible to “expose” you?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2800" b="1" dirty="0"/>
              <a:t>John 8:31-32</a:t>
            </a:r>
          </a:p>
          <a:p>
            <a:pPr marL="0" indent="0">
              <a:buNone/>
            </a:pPr>
            <a:r>
              <a:rPr lang="en-US" sz="2400" b="1" dirty="0"/>
              <a:t>Q: Who is Jesus speaking to?</a:t>
            </a:r>
          </a:p>
          <a:p>
            <a:pPr marL="0" indent="0">
              <a:buNone/>
            </a:pPr>
            <a:r>
              <a:rPr lang="en-US" sz="2400" b="1" dirty="0"/>
              <a:t>Q: Is “belief” sufficient to be a disciple of Jesus?</a:t>
            </a:r>
          </a:p>
          <a:p>
            <a:pPr marL="0" indent="0">
              <a:buNone/>
            </a:pPr>
            <a:r>
              <a:rPr lang="en-US" sz="2400" b="1" dirty="0"/>
              <a:t>Q: What is required?</a:t>
            </a:r>
          </a:p>
          <a:p>
            <a:pPr marL="0" indent="0">
              <a:buNone/>
            </a:pPr>
            <a:r>
              <a:rPr lang="en-US" sz="2400" b="1" dirty="0"/>
              <a:t>Q: Are you prepared to hold to his teaching?</a:t>
            </a:r>
          </a:p>
        </p:txBody>
      </p:sp>
    </p:spTree>
    <p:extLst>
      <p:ext uri="{BB962C8B-B14F-4D97-AF65-F5344CB8AC3E}">
        <p14:creationId xmlns:p14="http://schemas.microsoft.com/office/powerpoint/2010/main" val="459202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20E11-8F53-489D-AF42-3E725C95D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640" y="452719"/>
            <a:ext cx="7076487" cy="914443"/>
          </a:xfrm>
        </p:spPr>
        <p:txBody>
          <a:bodyPr/>
          <a:lstStyle/>
          <a:p>
            <a:pPr algn="ctr"/>
            <a:r>
              <a:rPr lang="en-US" sz="3600" b="1" dirty="0"/>
              <a:t>The Word of God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80311-6CEE-4A5C-905F-1BB4BC823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108" y="1669003"/>
            <a:ext cx="8238477" cy="4579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Matthew 15:1-9</a:t>
            </a:r>
          </a:p>
          <a:p>
            <a:pPr marL="0" indent="0">
              <a:buNone/>
            </a:pPr>
            <a:r>
              <a:rPr lang="en-US" sz="2400" b="1" dirty="0"/>
              <a:t>Q: What is it that can make our worship worthless?</a:t>
            </a:r>
          </a:p>
          <a:p>
            <a:pPr marL="0" indent="0">
              <a:buNone/>
            </a:pPr>
            <a:r>
              <a:rPr lang="en-US" sz="2400" b="1" dirty="0"/>
              <a:t>Q: Can you commit that you will put the Word of God ahead of the traditions you have learned?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2800" b="1" dirty="0"/>
              <a:t>1 Tim 4:16</a:t>
            </a:r>
          </a:p>
          <a:p>
            <a:pPr marL="0" indent="0">
              <a:buNone/>
            </a:pPr>
            <a:r>
              <a:rPr lang="en-US" sz="2400" b="1" dirty="0"/>
              <a:t>Q: Which is more important: right life or right doctrine?</a:t>
            </a:r>
          </a:p>
          <a:p>
            <a:pPr marL="0" indent="0">
              <a:buNone/>
            </a:pPr>
            <a:r>
              <a:rPr lang="en-US" sz="2400" b="1" dirty="0"/>
              <a:t>Q: What will be the result if you are far off on either?</a:t>
            </a:r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498705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57DB7-65C0-4239-8207-DCCB1CFFC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/>
              <a:t>Word Study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3183D-8C3B-4D35-B7F6-9DF2A478B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6458" y="1766657"/>
            <a:ext cx="7510509" cy="44817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John 12:48</a:t>
            </a:r>
          </a:p>
          <a:p>
            <a:pPr marL="0" indent="0">
              <a:buNone/>
            </a:pPr>
            <a:r>
              <a:rPr lang="en-US" sz="2400" b="1" dirty="0"/>
              <a:t>Q: What will be the standard by which we will be judged on Judgment Day?</a:t>
            </a:r>
          </a:p>
          <a:p>
            <a:pPr marL="0" indent="0">
              <a:buNone/>
            </a:pPr>
            <a:r>
              <a:rPr lang="en-US" sz="2400" b="1" dirty="0"/>
              <a:t>Q: What does that mean about you?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sz="2800" b="1" dirty="0"/>
              <a:t>Acts 17:10-12</a:t>
            </a:r>
          </a:p>
          <a:p>
            <a:pPr marL="0" indent="0">
              <a:buNone/>
            </a:pPr>
            <a:r>
              <a:rPr lang="en-US" sz="2400" b="1" dirty="0"/>
              <a:t>Q: What was more noble about the Bereans than the Thessalonians?</a:t>
            </a:r>
          </a:p>
          <a:p>
            <a:pPr marL="0" indent="0">
              <a:buNone/>
            </a:pPr>
            <a:r>
              <a:rPr lang="en-US" sz="2400" b="1" dirty="0"/>
              <a:t>Challenge:  Will you commit right now to daily Bible reading, and to </a:t>
            </a:r>
            <a:r>
              <a:rPr lang="en-US" sz="2400" b="1"/>
              <a:t>doing what it says?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40540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9BB6A-FACF-4165-8E06-B8E837E06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859349" cy="1400530"/>
          </a:xfrm>
        </p:spPr>
        <p:txBody>
          <a:bodyPr/>
          <a:lstStyle/>
          <a:p>
            <a:pPr algn="ctr"/>
            <a:r>
              <a:rPr lang="en-US" sz="4000" b="1" dirty="0"/>
              <a:t>Final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136A2-FCF3-4B17-A367-0DF4206CD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746" y="1748902"/>
            <a:ext cx="10859348" cy="44994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Write down and share with your partner the names of 3-5 people you are going to ask to study the Bible with you.  Then pray about it and go out and make it happen.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2800" b="1" dirty="0"/>
              <a:t>1 Cor 3:6  I planted, Apollos watered, God gave the increase.</a:t>
            </a:r>
          </a:p>
          <a:p>
            <a:pPr marL="0" indent="0">
              <a:buNone/>
            </a:pPr>
            <a:r>
              <a:rPr lang="en-US" sz="2800" b="1" dirty="0"/>
              <a:t>Kevin planted, Katie watered, but God gave the increase</a:t>
            </a:r>
          </a:p>
          <a:p>
            <a:pPr marL="0" indent="0"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6642098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358E6-25E2-49B9-9B3B-D98FC6D37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Discussion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E06E6-BEEB-4AF4-A423-E58CCB7CF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0676" y="2254928"/>
            <a:ext cx="7626096" cy="3917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Have you been seeking God with all your heart recently?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Does your life agree with your belief that the Bible is the Word of God?  Explain.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Who are you thinking of asking to study the Bible with you?</a:t>
            </a:r>
          </a:p>
        </p:txBody>
      </p:sp>
    </p:spTree>
    <p:extLst>
      <p:ext uri="{BB962C8B-B14F-4D97-AF65-F5344CB8AC3E}">
        <p14:creationId xmlns:p14="http://schemas.microsoft.com/office/powerpoint/2010/main" val="1144615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8358D-5AC2-4D72-B61C-5D96414B0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965612-374A-46D9-A2C5-37366FC3C7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531" y="-276291"/>
            <a:ext cx="9512387" cy="7134291"/>
          </a:xfrm>
        </p:spPr>
      </p:pic>
    </p:spTree>
    <p:extLst>
      <p:ext uri="{BB962C8B-B14F-4D97-AF65-F5344CB8AC3E}">
        <p14:creationId xmlns:p14="http://schemas.microsoft.com/office/powerpoint/2010/main" val="9344371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20E11-8F53-489D-AF42-3E725C95D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640" y="452719"/>
            <a:ext cx="7076487" cy="914443"/>
          </a:xfrm>
        </p:spPr>
        <p:txBody>
          <a:bodyPr/>
          <a:lstStyle/>
          <a:p>
            <a:pPr algn="ctr"/>
            <a:r>
              <a:rPr lang="en-US" sz="3600" b="1" dirty="0"/>
              <a:t>The Discipleship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80311-6CEE-4A5C-905F-1BB4BC823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108" y="1669003"/>
            <a:ext cx="8238477" cy="4579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Purpose:</a:t>
            </a:r>
          </a:p>
          <a:p>
            <a:pPr marL="0" indent="0">
              <a:buNone/>
            </a:pPr>
            <a:r>
              <a:rPr lang="en-US" sz="2800" b="1" dirty="0"/>
              <a:t>1. To establish a biblical definition of what it means to be a disciple of Jesus.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2. To challenge the one we are studying with to make the decision to be that kind of disciple.</a:t>
            </a:r>
          </a:p>
        </p:txBody>
      </p:sp>
    </p:spTree>
    <p:extLst>
      <p:ext uri="{BB962C8B-B14F-4D97-AF65-F5344CB8AC3E}">
        <p14:creationId xmlns:p14="http://schemas.microsoft.com/office/powerpoint/2010/main" val="731077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78355-E2CF-4A2F-A037-4CB94012B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8804" y="603683"/>
            <a:ext cx="7643674" cy="56447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Matthew 28:18-20</a:t>
            </a:r>
          </a:p>
          <a:p>
            <a:pPr marL="0" indent="0">
              <a:buNone/>
            </a:pPr>
            <a:r>
              <a:rPr lang="en-US" sz="2800" b="1" dirty="0"/>
              <a:t>Jesus’ last instructions</a:t>
            </a:r>
          </a:p>
          <a:p>
            <a:pPr marL="0" indent="0">
              <a:buNone/>
            </a:pPr>
            <a:r>
              <a:rPr lang="en-US" sz="2800" b="1" dirty="0"/>
              <a:t>Q: What three things does Jesus ask us to do?</a:t>
            </a:r>
          </a:p>
          <a:p>
            <a:pPr marL="0" indent="0">
              <a:buNone/>
            </a:pPr>
            <a:r>
              <a:rPr lang="en-US" sz="2800" b="1" dirty="0"/>
              <a:t>Q: What is a disciple, generally?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Acts 11:19-26</a:t>
            </a:r>
          </a:p>
          <a:p>
            <a:pPr marL="0" indent="0">
              <a:buNone/>
            </a:pPr>
            <a:r>
              <a:rPr lang="en-US" sz="2800" b="1" dirty="0"/>
              <a:t>Q: What is a follower of Jesus normally called in the Bible?</a:t>
            </a:r>
          </a:p>
        </p:txBody>
      </p:sp>
    </p:spTree>
    <p:extLst>
      <p:ext uri="{BB962C8B-B14F-4D97-AF65-F5344CB8AC3E}">
        <p14:creationId xmlns:p14="http://schemas.microsoft.com/office/powerpoint/2010/main" val="30165959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AF036-AF72-410D-B8E0-60AE30F88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784" y="630316"/>
            <a:ext cx="8034291" cy="56180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John 8:31-32</a:t>
            </a:r>
          </a:p>
          <a:p>
            <a:pPr marL="0" indent="0">
              <a:buNone/>
            </a:pPr>
            <a:r>
              <a:rPr lang="en-US" sz="2800" b="1" dirty="0"/>
              <a:t>Q: Who is Jesus talking to (Jewish believers)</a:t>
            </a:r>
          </a:p>
          <a:p>
            <a:pPr marL="0" indent="0">
              <a:buNone/>
            </a:pPr>
            <a:r>
              <a:rPr lang="en-US" sz="2800" b="1" dirty="0"/>
              <a:t>Q: Were they disciples?</a:t>
            </a:r>
          </a:p>
          <a:p>
            <a:pPr marL="0" indent="0">
              <a:buNone/>
            </a:pPr>
            <a:r>
              <a:rPr lang="en-US" sz="2800" b="1" dirty="0"/>
              <a:t>Q: What is the standard of a disciple here?</a:t>
            </a:r>
          </a:p>
          <a:p>
            <a:pPr marL="0" indent="0">
              <a:buNone/>
            </a:pPr>
            <a:r>
              <a:rPr lang="en-US" sz="2800" b="1" dirty="0"/>
              <a:t>Q: Have you done this?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John 13:34-35</a:t>
            </a:r>
          </a:p>
          <a:p>
            <a:pPr marL="0" indent="0">
              <a:buNone/>
            </a:pPr>
            <a:r>
              <a:rPr lang="en-US" sz="2800" b="1" dirty="0"/>
              <a:t>Q: What is the mark of discipleship here?</a:t>
            </a:r>
          </a:p>
          <a:p>
            <a:pPr marL="0" indent="0">
              <a:buNone/>
            </a:pPr>
            <a:r>
              <a:rPr lang="en-US" sz="2800" b="1" dirty="0"/>
              <a:t>Q: Who will this be a mark to?</a:t>
            </a:r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49136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AF036-AF72-410D-B8E0-60AE30F88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784" y="630316"/>
            <a:ext cx="8034291" cy="56180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John 15:5-8</a:t>
            </a:r>
          </a:p>
          <a:p>
            <a:pPr marL="0" indent="0">
              <a:buNone/>
            </a:pPr>
            <a:r>
              <a:rPr lang="en-US" sz="2800" b="1" dirty="0"/>
              <a:t>Q: What is the mark of discipleship here?</a:t>
            </a:r>
          </a:p>
          <a:p>
            <a:pPr marL="0" indent="0">
              <a:buNone/>
            </a:pPr>
            <a:r>
              <a:rPr lang="en-US" sz="2800" b="1" dirty="0"/>
              <a:t>Q: What does “bearing fruit consist of?</a:t>
            </a:r>
          </a:p>
          <a:p>
            <a:pPr marL="0" indent="0">
              <a:buNone/>
            </a:pPr>
            <a:r>
              <a:rPr lang="en-US" sz="2800" b="1" dirty="0"/>
              <a:t>Q: Have you been bearing fruit?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sz="2800" b="1" dirty="0"/>
              <a:t>Mark 1:14-18</a:t>
            </a:r>
          </a:p>
          <a:p>
            <a:pPr marL="0" indent="0">
              <a:buNone/>
            </a:pPr>
            <a:r>
              <a:rPr lang="en-US" sz="2800" b="1" dirty="0"/>
              <a:t>Q: What is Jesus calling disciples to do?</a:t>
            </a:r>
          </a:p>
          <a:p>
            <a:pPr marL="0" indent="0">
              <a:buNone/>
            </a:pPr>
            <a:r>
              <a:rPr lang="en-US" sz="2800" b="1" dirty="0"/>
              <a:t>	-follow</a:t>
            </a:r>
          </a:p>
          <a:p>
            <a:pPr marL="0" indent="0">
              <a:buNone/>
            </a:pPr>
            <a:r>
              <a:rPr lang="en-US" sz="2800" b="1" dirty="0"/>
              <a:t>	-fish for people</a:t>
            </a:r>
          </a:p>
          <a:p>
            <a:pPr marL="0" indent="0">
              <a:buNone/>
            </a:pPr>
            <a:r>
              <a:rPr lang="en-US" sz="2800" b="1" dirty="0"/>
              <a:t>Q: Is this something you have been doing?</a:t>
            </a:r>
          </a:p>
          <a:p>
            <a:pPr marL="0" indent="0">
              <a:buNone/>
            </a:pPr>
            <a:r>
              <a:rPr lang="en-US" sz="2800" b="1" dirty="0"/>
              <a:t>Q: How did they respond?</a:t>
            </a:r>
          </a:p>
        </p:txBody>
      </p:sp>
    </p:spTree>
    <p:extLst>
      <p:ext uri="{BB962C8B-B14F-4D97-AF65-F5344CB8AC3E}">
        <p14:creationId xmlns:p14="http://schemas.microsoft.com/office/powerpoint/2010/main" val="33982107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AF036-AF72-410D-B8E0-60AE30F88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6963" y="443883"/>
            <a:ext cx="8540320" cy="60456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/>
              <a:t>Luke 9:23-26</a:t>
            </a:r>
          </a:p>
          <a:p>
            <a:pPr marL="0" indent="0">
              <a:buNone/>
            </a:pPr>
            <a:r>
              <a:rPr lang="en-US" sz="2800" b="1" dirty="0"/>
              <a:t>Q: What is Jesus commanding all his disciples do?  Is this optional?</a:t>
            </a:r>
          </a:p>
          <a:p>
            <a:pPr marL="0" indent="0">
              <a:buNone/>
            </a:pPr>
            <a:r>
              <a:rPr lang="en-US" sz="2800" b="1" dirty="0"/>
              <a:t>Q: What does it mean to deny self and take up our cross?</a:t>
            </a:r>
          </a:p>
          <a:p>
            <a:pPr marL="0" indent="0">
              <a:buNone/>
            </a:pPr>
            <a:endParaRPr lang="en-US" sz="1300" b="1" dirty="0"/>
          </a:p>
          <a:p>
            <a:pPr marL="0" indent="0">
              <a:buNone/>
            </a:pPr>
            <a:r>
              <a:rPr lang="en-US" sz="2800" b="1" dirty="0"/>
              <a:t>Luke 14:25-33</a:t>
            </a:r>
          </a:p>
          <a:p>
            <a:pPr marL="0" indent="0">
              <a:buNone/>
            </a:pPr>
            <a:r>
              <a:rPr lang="en-US" sz="2800" b="1" dirty="0"/>
              <a:t>Q: What does Jesus mean in v. 26?</a:t>
            </a:r>
          </a:p>
          <a:p>
            <a:pPr marL="0" indent="0">
              <a:buNone/>
            </a:pPr>
            <a:r>
              <a:rPr lang="en-US" sz="2800" b="1" dirty="0"/>
              <a:t>Q: Who are you closest to?</a:t>
            </a:r>
          </a:p>
          <a:p>
            <a:pPr marL="0" indent="0">
              <a:buNone/>
            </a:pPr>
            <a:r>
              <a:rPr lang="en-US" sz="2800" b="1" dirty="0"/>
              <a:t>Q: What is Jesus’ point in v 27, 28-30?</a:t>
            </a:r>
          </a:p>
          <a:p>
            <a:pPr marL="0" indent="0">
              <a:buNone/>
            </a:pPr>
            <a:r>
              <a:rPr lang="en-US" sz="2800" b="1" dirty="0"/>
              <a:t>Q: Are you ready to count the cost?</a:t>
            </a:r>
          </a:p>
          <a:p>
            <a:pPr marL="0" indent="0">
              <a:buNone/>
            </a:pPr>
            <a:r>
              <a:rPr lang="en-US" sz="2800" b="1" dirty="0"/>
              <a:t>Q: What will be the hardest thing for you to give up?</a:t>
            </a:r>
          </a:p>
        </p:txBody>
      </p:sp>
    </p:spTree>
    <p:extLst>
      <p:ext uri="{BB962C8B-B14F-4D97-AF65-F5344CB8AC3E}">
        <p14:creationId xmlns:p14="http://schemas.microsoft.com/office/powerpoint/2010/main" val="2970132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AF036-AF72-410D-B8E0-60AE30F88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5538" y="1127464"/>
            <a:ext cx="8016536" cy="5120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Matthew 28:18-20</a:t>
            </a:r>
          </a:p>
          <a:p>
            <a:pPr marL="0" indent="0">
              <a:buNone/>
            </a:pPr>
            <a:r>
              <a:rPr lang="en-US" sz="2800" b="1" dirty="0"/>
              <a:t>Q: Does the order matter here?  (disciple, then baptized, then learn to obey all)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Q: Are you ready to make this decision?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Homework: Read the Book of John</a:t>
            </a:r>
          </a:p>
        </p:txBody>
      </p:sp>
    </p:spTree>
    <p:extLst>
      <p:ext uri="{BB962C8B-B14F-4D97-AF65-F5344CB8AC3E}">
        <p14:creationId xmlns:p14="http://schemas.microsoft.com/office/powerpoint/2010/main" val="34977510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AF036-AF72-410D-B8E0-60AE30F88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0948" y="878890"/>
            <a:ext cx="7901126" cy="53695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Discussion groups: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1. Is there an aspect of discipleship in this study that you feel particularly challenged by?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2. Do you feel confident you could lead this study?  If not, </a:t>
            </a:r>
            <a:r>
              <a:rPr lang="en-US" sz="2800" b="1"/>
              <a:t>what could you do to get ready?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26923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8572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350">
              <a:solidFill>
                <a:srgbClr val="FFFFFF"/>
              </a:solidFill>
              <a:latin typeface="Neue Haas Grotesk Text Pro"/>
            </a:endParaRP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F0437768-BA33-453D-AF9A-06941813FB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17" r="13854" b="-1"/>
          <a:stretch/>
        </p:blipFill>
        <p:spPr>
          <a:xfrm>
            <a:off x="609599" y="1310567"/>
            <a:ext cx="4935132" cy="390437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15184" y="857250"/>
            <a:ext cx="7052817" cy="51435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350" dirty="0">
              <a:solidFill>
                <a:srgbClr val="FFFFFF"/>
              </a:solidFill>
              <a:latin typeface="Neue Haas Grotesk Text Pro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88E3F9-A810-4E15-AA1A-67D7356688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3869" y="3864197"/>
            <a:ext cx="3865062" cy="1739196"/>
          </a:xfrm>
        </p:spPr>
        <p:txBody>
          <a:bodyPr anchor="b">
            <a:normAutofit/>
          </a:bodyPr>
          <a:lstStyle/>
          <a:p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B7E148-88B8-424F-BD0B-3FF0DAC43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8981" y="1627060"/>
            <a:ext cx="3407568" cy="2544368"/>
          </a:xfrm>
        </p:spPr>
        <p:txBody>
          <a:bodyPr>
            <a:normAutofit/>
          </a:bodyPr>
          <a:lstStyle/>
          <a:p>
            <a:r>
              <a:rPr lang="en-US" sz="2800" b="1" dirty="0"/>
              <a:t>The Sin Study</a:t>
            </a:r>
          </a:p>
          <a:p>
            <a:r>
              <a:rPr lang="en-US" sz="2800" b="1" dirty="0"/>
              <a:t>AKA  Light and Darkness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21905" y="1117343"/>
            <a:ext cx="109728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12736" y="4267440"/>
            <a:ext cx="3017520" cy="13716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026" name="Picture 2" descr="When do people buy their first home? - BBC News">
            <a:extLst>
              <a:ext uri="{FF2B5EF4-FFF2-40B4-BE49-F238E27FC236}">
                <a16:creationId xmlns:a16="http://schemas.microsoft.com/office/drawing/2014/main" id="{D1EBA74E-BC98-4B54-93B8-D2EFD6CF4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1" y="1627060"/>
            <a:ext cx="5292600" cy="297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28B693-A22C-4618-B072-8A0197347EFD}"/>
              </a:ext>
            </a:extLst>
          </p:cNvPr>
          <p:cNvSpPr txBox="1"/>
          <p:nvPr/>
        </p:nvSpPr>
        <p:spPr>
          <a:xfrm>
            <a:off x="2056661" y="5438129"/>
            <a:ext cx="4225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srgbClr val="FFFFFF"/>
                </a:solidFill>
                <a:latin typeface="Neue Haas Grotesk Text Pro"/>
              </a:rPr>
              <a:t>Bible Study Series </a:t>
            </a:r>
          </a:p>
          <a:p>
            <a:pPr defTabSz="914400"/>
            <a:endParaRPr lang="en-US" sz="2400" b="1" dirty="0">
              <a:solidFill>
                <a:srgbClr val="FFFFFF"/>
              </a:solidFill>
              <a:latin typeface="Neue Haas Grotesk Text Pro"/>
            </a:endParaRPr>
          </a:p>
        </p:txBody>
      </p:sp>
    </p:spTree>
    <p:extLst>
      <p:ext uri="{BB962C8B-B14F-4D97-AF65-F5344CB8AC3E}">
        <p14:creationId xmlns:p14="http://schemas.microsoft.com/office/powerpoint/2010/main" val="2585730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78355-E2CF-4A2F-A037-4CB94012B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740" y="506027"/>
            <a:ext cx="7430610" cy="5742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The Sin Study  aka Light and Darkness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2800" b="1" dirty="0"/>
              <a:t>Purpose: 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1. To help people come to the point of repentance for their sins.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2. To help people think carefully about whether they are in the light or in the darkness.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226431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B7468-0933-49A8-9EE8-C8198FDEA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1352" y="1296140"/>
            <a:ext cx="4154751" cy="4696286"/>
          </a:xfrm>
        </p:spPr>
        <p:txBody>
          <a:bodyPr/>
          <a:lstStyle/>
          <a:p>
            <a:r>
              <a:rPr lang="en-US" sz="2400" b="1" dirty="0"/>
              <a:t>1 Pet 2:9-10</a:t>
            </a:r>
            <a:br>
              <a:rPr lang="en-US" sz="2400" b="1" dirty="0"/>
            </a:br>
            <a:br>
              <a:rPr lang="en-US" sz="2400" b="1" dirty="0"/>
            </a:br>
            <a:r>
              <a:rPr lang="en-US" sz="2400" b="1" dirty="0"/>
              <a:t>Q: Is there a grey area?</a:t>
            </a:r>
            <a:br>
              <a:rPr lang="en-US" sz="2400" b="1" dirty="0"/>
            </a:br>
            <a:br>
              <a:rPr lang="en-US" sz="2400" b="1" dirty="0"/>
            </a:br>
            <a:r>
              <a:rPr lang="en-US" sz="2400" b="1" dirty="0"/>
              <a:t>Q: What is the situation for those in the darkness?</a:t>
            </a:r>
            <a:br>
              <a:rPr lang="en-US" sz="2400" b="1" dirty="0"/>
            </a:br>
            <a:br>
              <a:rPr lang="en-US" sz="2400" b="1" dirty="0"/>
            </a:br>
            <a:r>
              <a:rPr lang="en-US" sz="2400" b="1" dirty="0"/>
              <a:t>Q: Right now, where do you believe you are?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DBA5C5-1C80-48A4-B8CB-7E066AEEF9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103" y="183007"/>
            <a:ext cx="4864963" cy="6491987"/>
          </a:xfrm>
        </p:spPr>
      </p:pic>
    </p:spTree>
    <p:extLst>
      <p:ext uri="{BB962C8B-B14F-4D97-AF65-F5344CB8AC3E}">
        <p14:creationId xmlns:p14="http://schemas.microsoft.com/office/powerpoint/2010/main" val="12860677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F3992-F17C-4275-AC68-B7476E81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585" y="452718"/>
            <a:ext cx="3989763" cy="6193312"/>
          </a:xfrm>
        </p:spPr>
        <p:txBody>
          <a:bodyPr/>
          <a:lstStyle/>
          <a:p>
            <a:r>
              <a:rPr lang="en-US" sz="2400" b="1" dirty="0"/>
              <a:t>Isaiah 59:1-2</a:t>
            </a:r>
            <a:br>
              <a:rPr lang="en-US" sz="2400" b="1" dirty="0"/>
            </a:br>
            <a:r>
              <a:rPr lang="en-US" sz="2400" b="1" dirty="0"/>
              <a:t>Q: What does sin do to us?</a:t>
            </a:r>
            <a:br>
              <a:rPr lang="en-US" sz="2400" b="1" dirty="0"/>
            </a:br>
            <a:br>
              <a:rPr lang="en-US" sz="2400" b="1" dirty="0"/>
            </a:br>
            <a:r>
              <a:rPr lang="en-US" sz="2400" b="1" dirty="0"/>
              <a:t>Q: Is the blatant sinner any more or less separated from God than the “good” person?</a:t>
            </a:r>
            <a:br>
              <a:rPr lang="en-US" sz="2400" b="1" dirty="0"/>
            </a:br>
            <a:br>
              <a:rPr lang="en-US" sz="2400" b="1" dirty="0"/>
            </a:br>
            <a:r>
              <a:rPr lang="en-US" sz="2400" b="1" dirty="0"/>
              <a:t>Definition of sin: </a:t>
            </a:r>
            <a:r>
              <a:rPr lang="en-US" sz="2400" b="1" i="1" dirty="0" err="1"/>
              <a:t>harmateo</a:t>
            </a:r>
            <a:r>
              <a:rPr lang="en-US" sz="2400" b="1" dirty="0"/>
              <a:t>—missing the mark.</a:t>
            </a:r>
            <a:br>
              <a:rPr lang="en-US" sz="2400" b="1" dirty="0"/>
            </a:br>
            <a:endParaRPr lang="en-US" sz="24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169B95-56D6-423E-956A-D195BD7FE6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654" y="211970"/>
            <a:ext cx="4821554" cy="6434060"/>
          </a:xfrm>
        </p:spPr>
      </p:pic>
    </p:spTree>
    <p:extLst>
      <p:ext uri="{BB962C8B-B14F-4D97-AF65-F5344CB8AC3E}">
        <p14:creationId xmlns:p14="http://schemas.microsoft.com/office/powerpoint/2010/main" val="25373623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5E0A5-4B67-45DF-9C36-3107C71EE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108" y="763480"/>
            <a:ext cx="8034291" cy="5484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Galatians 5:19-21</a:t>
            </a:r>
          </a:p>
          <a:p>
            <a:pPr marL="0" indent="0">
              <a:buNone/>
            </a:pPr>
            <a:r>
              <a:rPr lang="en-US" sz="2400" b="1" dirty="0"/>
              <a:t>Q: What is the result of sin according to this scripture?</a:t>
            </a:r>
          </a:p>
          <a:p>
            <a:pPr marL="0" indent="0">
              <a:buNone/>
            </a:pPr>
            <a:r>
              <a:rPr lang="en-US" sz="2400" b="1" dirty="0"/>
              <a:t>Note: act, mind, act, mind, act, mind</a:t>
            </a:r>
          </a:p>
          <a:p>
            <a:pPr marL="0" indent="0">
              <a:buNone/>
            </a:pPr>
            <a:r>
              <a:rPr lang="en-US" sz="2400" b="1" dirty="0"/>
              <a:t>Sexual immorality  </a:t>
            </a:r>
            <a:r>
              <a:rPr lang="en-US" sz="2400" b="1" i="1" dirty="0" err="1"/>
              <a:t>pornea</a:t>
            </a:r>
            <a:r>
              <a:rPr lang="en-US" sz="2400" b="1" i="1" dirty="0"/>
              <a:t>  </a:t>
            </a:r>
          </a:p>
          <a:p>
            <a:pPr marL="0" indent="0">
              <a:buNone/>
            </a:pPr>
            <a:r>
              <a:rPr lang="en-US" sz="2400" b="1" dirty="0"/>
              <a:t>Witchcraft  </a:t>
            </a:r>
            <a:r>
              <a:rPr lang="en-US" sz="2400" b="1" i="1" dirty="0" err="1"/>
              <a:t>pharmaceo</a:t>
            </a:r>
            <a:endParaRPr lang="en-US" sz="2400" b="1" i="1" dirty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Q: What are some of the sins that fall under the “and the like?”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James 4:17  Sins of omission</a:t>
            </a:r>
          </a:p>
          <a:p>
            <a:pPr marL="0" indent="0">
              <a:buNone/>
            </a:pPr>
            <a:r>
              <a:rPr lang="en-US" sz="2400" b="1" dirty="0"/>
              <a:t>Q: Are there any obvious examples in your life?</a:t>
            </a:r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559158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3AE81-E148-455D-AD33-0A15CFA24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8703" y="523784"/>
            <a:ext cx="7519386" cy="57246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Romans 6:23</a:t>
            </a:r>
          </a:p>
          <a:p>
            <a:pPr marL="0" indent="0">
              <a:buNone/>
            </a:pPr>
            <a:r>
              <a:rPr lang="en-US" sz="2400" b="1" dirty="0"/>
              <a:t>Q: What are the ultimate consequences of unrepented sin?</a:t>
            </a:r>
          </a:p>
          <a:p>
            <a:pPr marL="0" indent="0">
              <a:buNone/>
            </a:pPr>
            <a:r>
              <a:rPr lang="en-US" sz="2400" b="1" dirty="0"/>
              <a:t>Q: Why?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Homework: Write a letter to God in which you open up with yourself and Him about the sins you have committed.  Spend time thinking about and praying about this list.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Extra Scriptures:  2 Tim 3:1-5, Colossians 3:5-11</a:t>
            </a:r>
          </a:p>
        </p:txBody>
      </p:sp>
    </p:spTree>
    <p:extLst>
      <p:ext uri="{BB962C8B-B14F-4D97-AF65-F5344CB8AC3E}">
        <p14:creationId xmlns:p14="http://schemas.microsoft.com/office/powerpoint/2010/main" val="33360263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8572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350">
              <a:solidFill>
                <a:srgbClr val="FFFFFF"/>
              </a:solidFill>
              <a:latin typeface="Neue Haas Grotesk Text Pro"/>
            </a:endParaRP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F0437768-BA33-453D-AF9A-06941813FB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17" r="13854" b="-1"/>
          <a:stretch/>
        </p:blipFill>
        <p:spPr>
          <a:xfrm>
            <a:off x="609599" y="1310567"/>
            <a:ext cx="4935132" cy="390437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15184" y="857250"/>
            <a:ext cx="7052817" cy="51435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350" dirty="0">
              <a:solidFill>
                <a:srgbClr val="FFFFFF"/>
              </a:solidFill>
              <a:latin typeface="Neue Haas Grotesk Text Pro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88E3F9-A810-4E15-AA1A-67D7356688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3869" y="3864197"/>
            <a:ext cx="3865062" cy="1739196"/>
          </a:xfrm>
        </p:spPr>
        <p:txBody>
          <a:bodyPr anchor="b">
            <a:normAutofit/>
          </a:bodyPr>
          <a:lstStyle/>
          <a:p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B7E148-88B8-424F-BD0B-3FF0DAC43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8981" y="1627060"/>
            <a:ext cx="3407568" cy="2544368"/>
          </a:xfrm>
        </p:spPr>
        <p:txBody>
          <a:bodyPr>
            <a:normAutofit/>
          </a:bodyPr>
          <a:lstStyle/>
          <a:p>
            <a:r>
              <a:rPr lang="en-US" sz="2800" b="1" dirty="0"/>
              <a:t>The Cross Study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21905" y="1117343"/>
            <a:ext cx="109728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12736" y="4267440"/>
            <a:ext cx="3017520" cy="13716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026" name="Picture 2" descr="When do people buy their first home? - BBC News">
            <a:extLst>
              <a:ext uri="{FF2B5EF4-FFF2-40B4-BE49-F238E27FC236}">
                <a16:creationId xmlns:a16="http://schemas.microsoft.com/office/drawing/2014/main" id="{D1EBA74E-BC98-4B54-93B8-D2EFD6CF4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1" y="1627060"/>
            <a:ext cx="5292600" cy="297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28B693-A22C-4618-B072-8A0197347EFD}"/>
              </a:ext>
            </a:extLst>
          </p:cNvPr>
          <p:cNvSpPr txBox="1"/>
          <p:nvPr/>
        </p:nvSpPr>
        <p:spPr>
          <a:xfrm>
            <a:off x="2056661" y="5438129"/>
            <a:ext cx="4225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srgbClr val="FFFFFF"/>
                </a:solidFill>
                <a:latin typeface="Neue Haas Grotesk Text Pro"/>
              </a:rPr>
              <a:t>Bible Study Series </a:t>
            </a:r>
          </a:p>
          <a:p>
            <a:pPr defTabSz="914400"/>
            <a:endParaRPr lang="en-US" sz="2400" b="1" dirty="0">
              <a:solidFill>
                <a:srgbClr val="FFFFFF"/>
              </a:solidFill>
              <a:latin typeface="Neue Haas Grotesk Text Pro"/>
            </a:endParaRPr>
          </a:p>
        </p:txBody>
      </p:sp>
    </p:spTree>
    <p:extLst>
      <p:ext uri="{BB962C8B-B14F-4D97-AF65-F5344CB8AC3E}">
        <p14:creationId xmlns:p14="http://schemas.microsoft.com/office/powerpoint/2010/main" val="941335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78355-E2CF-4A2F-A037-4CB94012B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740" y="506027"/>
            <a:ext cx="4891596" cy="57423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/>
              <a:t>The Cross Study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2800" b="1" dirty="0"/>
              <a:t>Purpose: To get people to understand what Jesus did for them and their need for Jesus and the forgiveness he offers.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Suggestions:</a:t>
            </a:r>
          </a:p>
          <a:p>
            <a:pPr marL="0" indent="0">
              <a:buNone/>
            </a:pPr>
            <a:r>
              <a:rPr lang="en-US" sz="2800" b="1" dirty="0"/>
              <a:t>Make it personal—even putting in your names as you read. </a:t>
            </a:r>
          </a:p>
          <a:p>
            <a:pPr marL="0" indent="0">
              <a:buNone/>
            </a:pPr>
            <a:r>
              <a:rPr lang="en-US" sz="2800" b="1" dirty="0"/>
              <a:t>Express your response, and get their response.</a:t>
            </a:r>
          </a:p>
          <a:p>
            <a:pPr marL="0" indent="0">
              <a:buNone/>
            </a:pPr>
            <a:endParaRPr lang="en-US" sz="2800" b="1" dirty="0"/>
          </a:p>
        </p:txBody>
      </p:sp>
      <p:pic>
        <p:nvPicPr>
          <p:cNvPr id="4" name="Picture 5" descr="68_sm">
            <a:extLst>
              <a:ext uri="{FF2B5EF4-FFF2-40B4-BE49-F238E27FC236}">
                <a16:creationId xmlns:a16="http://schemas.microsoft.com/office/drawing/2014/main" id="{6AE9F7CD-2D05-40CA-B3D5-63696A505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4890" y="1367162"/>
            <a:ext cx="3428785" cy="5359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46117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AF036-AF72-410D-B8E0-60AE30F88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4718" y="230819"/>
            <a:ext cx="8708995" cy="62410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The Crucifixion Account</a:t>
            </a:r>
          </a:p>
          <a:p>
            <a:pPr marL="0" indent="0">
              <a:buNone/>
            </a:pPr>
            <a:endParaRPr lang="en-US" sz="900" b="1" dirty="0"/>
          </a:p>
          <a:p>
            <a:pPr marL="0" indent="0">
              <a:buNone/>
            </a:pPr>
            <a:r>
              <a:rPr lang="en-US" sz="2400" b="1" dirty="0"/>
              <a:t>Matt 26:36-46 Self-denial, Emotional pain</a:t>
            </a:r>
          </a:p>
          <a:p>
            <a:pPr marL="0" indent="0">
              <a:buNone/>
            </a:pPr>
            <a:r>
              <a:rPr lang="en-US" sz="2400" b="1" dirty="0"/>
              <a:t>Matt 26:47-56  Betrayal</a:t>
            </a:r>
          </a:p>
          <a:p>
            <a:pPr marL="0" indent="0">
              <a:buNone/>
            </a:pPr>
            <a:r>
              <a:rPr lang="en-US" sz="2400" b="1" dirty="0"/>
              <a:t>Matt 26:57-68  Falsely Accused</a:t>
            </a:r>
          </a:p>
          <a:p>
            <a:pPr marL="0" indent="0">
              <a:buNone/>
            </a:pPr>
            <a:r>
              <a:rPr lang="en-US" sz="2400" b="1" dirty="0"/>
              <a:t>Matt 26:69-75  Betrayed again</a:t>
            </a:r>
          </a:p>
          <a:p>
            <a:pPr marL="0" indent="0">
              <a:buNone/>
            </a:pPr>
            <a:r>
              <a:rPr lang="en-US" sz="2400" b="1" dirty="0"/>
              <a:t>Matt 27:11-26  Physical pain.</a:t>
            </a:r>
          </a:p>
          <a:p>
            <a:pPr marL="0" indent="0">
              <a:buNone/>
            </a:pPr>
            <a:r>
              <a:rPr lang="en-US" sz="2400" b="1" dirty="0"/>
              <a:t>Matt 27:27-44  Mocked and crucified.</a:t>
            </a:r>
          </a:p>
          <a:p>
            <a:pPr marL="0" indent="0">
              <a:buNone/>
            </a:pPr>
            <a:r>
              <a:rPr lang="en-US" sz="2400" b="1" dirty="0"/>
              <a:t>Matt 27:45-56  Death.</a:t>
            </a:r>
          </a:p>
          <a:p>
            <a:pPr marL="0" indent="0">
              <a:buNone/>
            </a:pPr>
            <a:endParaRPr lang="en-US" sz="2800" b="1" dirty="0"/>
          </a:p>
        </p:txBody>
      </p:sp>
      <p:pic>
        <p:nvPicPr>
          <p:cNvPr id="4" name="Picture 5" descr="20_sm">
            <a:extLst>
              <a:ext uri="{FF2B5EF4-FFF2-40B4-BE49-F238E27FC236}">
                <a16:creationId xmlns:a16="http://schemas.microsoft.com/office/drawing/2014/main" id="{42DDB3DF-5A49-46D7-BDB5-A0645FC62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36005" y="4358216"/>
            <a:ext cx="6021278" cy="26640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505639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AF036-AF72-410D-B8E0-60AE30F88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0129" y="1127464"/>
            <a:ext cx="8131946" cy="5120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After the reading of the crucifixion account:</a:t>
            </a:r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r>
              <a:rPr lang="en-US" sz="2800" b="1" dirty="0"/>
              <a:t>Read the medical account of the death of Jesus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2800" b="1" dirty="0"/>
              <a:t>Or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2800" b="1" dirty="0"/>
              <a:t>Watch together the flogging scene from the Passion of the Christ. </a:t>
            </a:r>
          </a:p>
        </p:txBody>
      </p:sp>
    </p:spTree>
    <p:extLst>
      <p:ext uri="{BB962C8B-B14F-4D97-AF65-F5344CB8AC3E}">
        <p14:creationId xmlns:p14="http://schemas.microsoft.com/office/powerpoint/2010/main" val="20745824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AF036-AF72-410D-B8E0-60AE30F88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9926" y="967666"/>
            <a:ext cx="8247357" cy="55219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Isaiah 53:3-6  about 700 BC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Despised, rejected</a:t>
            </a:r>
          </a:p>
          <a:p>
            <a:pPr marL="0" indent="0">
              <a:buNone/>
            </a:pPr>
            <a:r>
              <a:rPr lang="en-US" sz="2800" b="1" dirty="0"/>
              <a:t>Pierced for our transgressions</a:t>
            </a:r>
          </a:p>
          <a:p>
            <a:pPr marL="0" indent="0">
              <a:buNone/>
            </a:pPr>
            <a:r>
              <a:rPr lang="en-US" sz="2800" b="1" dirty="0"/>
              <a:t>By his wounds we are healed.</a:t>
            </a:r>
          </a:p>
          <a:p>
            <a:pPr marL="0" indent="0">
              <a:buNone/>
            </a:pPr>
            <a:r>
              <a:rPr lang="en-US" sz="2800" b="1" dirty="0"/>
              <a:t>The Lord laid in Him all of our sin.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2 Corinthians 5:14-15</a:t>
            </a:r>
          </a:p>
          <a:p>
            <a:pPr marL="0" indent="0">
              <a:buNone/>
            </a:pPr>
            <a:r>
              <a:rPr lang="en-US" sz="2800" b="1" dirty="0"/>
              <a:t>Q: Are you compelled by this kind of love?</a:t>
            </a:r>
          </a:p>
        </p:txBody>
      </p:sp>
    </p:spTree>
    <p:extLst>
      <p:ext uri="{BB962C8B-B14F-4D97-AF65-F5344CB8AC3E}">
        <p14:creationId xmlns:p14="http://schemas.microsoft.com/office/powerpoint/2010/main" val="33516654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281AE-AD11-4623-9F13-A45096021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5538" y="452718"/>
            <a:ext cx="6996588" cy="994342"/>
          </a:xfrm>
        </p:spPr>
        <p:txBody>
          <a:bodyPr/>
          <a:lstStyle/>
          <a:p>
            <a:pPr algn="ctr"/>
            <a:r>
              <a:rPr lang="en-US" sz="3600" b="1" dirty="0"/>
              <a:t>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B0B45-6283-44E3-BE67-0E31AE4CD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3091" y="1651247"/>
            <a:ext cx="7696940" cy="45971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Are you in touch, emotionally, with what Jesus did on the cross for us?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Do you feel that Christ’s love compels you in your </a:t>
            </a:r>
            <a:r>
              <a:rPr lang="en-US" sz="2800" b="1"/>
              <a:t>daily walk with God?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828481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22D2F-0D91-4FA3-97D7-18C78614B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6762" y="452719"/>
            <a:ext cx="7085365" cy="861177"/>
          </a:xfrm>
        </p:spPr>
        <p:txBody>
          <a:bodyPr/>
          <a:lstStyle/>
          <a:p>
            <a:pPr algn="ctr"/>
            <a:r>
              <a:rPr lang="en-US" sz="3200" b="1" dirty="0"/>
              <a:t>The Salvation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BC991-DE33-4076-B62C-6CF8A3D80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2474" y="1411550"/>
            <a:ext cx="8442665" cy="50957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Purpose: To establish a solid doctrine on how and when a person is saved, and to help the person to evaluate their current position with God.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Ephesians 2:1-10</a:t>
            </a:r>
          </a:p>
          <a:p>
            <a:pPr marL="0" indent="0">
              <a:buNone/>
            </a:pPr>
            <a:r>
              <a:rPr lang="en-US" sz="2400" b="1" dirty="0"/>
              <a:t>v. 1-3  Q: What is the problem?  Who has this problem?</a:t>
            </a:r>
          </a:p>
          <a:p>
            <a:pPr marL="0" indent="0">
              <a:buNone/>
            </a:pPr>
            <a:r>
              <a:rPr lang="en-US" sz="2400" b="1" dirty="0"/>
              <a:t>v. 4-8  Q: What is the solution?</a:t>
            </a:r>
          </a:p>
          <a:p>
            <a:pPr marL="0" indent="0">
              <a:buNone/>
            </a:pPr>
            <a:r>
              <a:rPr lang="en-US" sz="2400" b="1" dirty="0"/>
              <a:t>Note: the idea of being raised (v. 6) will come up later)</a:t>
            </a:r>
          </a:p>
          <a:p>
            <a:pPr marL="0" indent="0">
              <a:buNone/>
            </a:pPr>
            <a:r>
              <a:rPr lang="en-US" sz="2400" b="1" dirty="0"/>
              <a:t>v. 9 Q: What definitely does NOT save us?</a:t>
            </a:r>
          </a:p>
          <a:p>
            <a:pPr marL="0" indent="0">
              <a:buNone/>
            </a:pPr>
            <a:r>
              <a:rPr lang="en-US" sz="2400" b="1" dirty="0"/>
              <a:t>Q: Does this mean that does not require us to do something in order to be saved?</a:t>
            </a:r>
          </a:p>
        </p:txBody>
      </p:sp>
    </p:spTree>
    <p:extLst>
      <p:ext uri="{BB962C8B-B14F-4D97-AF65-F5344CB8AC3E}">
        <p14:creationId xmlns:p14="http://schemas.microsoft.com/office/powerpoint/2010/main" val="13334666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8E6CF-E9C2-47C2-9EE4-F2AF54040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95" y="452718"/>
            <a:ext cx="6224230" cy="763523"/>
          </a:xfrm>
        </p:spPr>
        <p:txBody>
          <a:bodyPr/>
          <a:lstStyle/>
          <a:p>
            <a:r>
              <a:rPr lang="en-US" sz="3200" b="1" dirty="0"/>
              <a:t>What Response is Required?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4775E-C682-4F80-BC89-23D4A6D1F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7984" y="1402673"/>
            <a:ext cx="8353888" cy="48457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John 3:16  We must believe.</a:t>
            </a:r>
          </a:p>
          <a:p>
            <a:pPr marL="0" indent="0">
              <a:buNone/>
            </a:pPr>
            <a:r>
              <a:rPr lang="en-US" sz="2400" b="1" dirty="0"/>
              <a:t>Q: What kind of belief is this? Is it mere intellectual assent to the truth of certain facts? Or is it a belief that includes trusting and acting on that trues?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John 3:3-6 We must be born again.</a:t>
            </a:r>
          </a:p>
          <a:p>
            <a:pPr marL="0" indent="0">
              <a:buNone/>
            </a:pPr>
            <a:r>
              <a:rPr lang="en-US" sz="2400" b="1" dirty="0"/>
              <a:t>Q: What MUST happen in order for us to enter the kingdom of God?</a:t>
            </a:r>
          </a:p>
          <a:p>
            <a:pPr marL="0" indent="0">
              <a:buNone/>
            </a:pPr>
            <a:r>
              <a:rPr lang="en-US" sz="2400" b="1" dirty="0"/>
              <a:t>Q: What does being born again of the water and the Spirit refer to?</a:t>
            </a:r>
          </a:p>
        </p:txBody>
      </p:sp>
    </p:spTree>
    <p:extLst>
      <p:ext uri="{BB962C8B-B14F-4D97-AF65-F5344CB8AC3E}">
        <p14:creationId xmlns:p14="http://schemas.microsoft.com/office/powerpoint/2010/main" val="10332385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9A7E2-ADEF-44D7-BD14-4AE506AC4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3394" y="452718"/>
            <a:ext cx="7058732" cy="772400"/>
          </a:xfrm>
        </p:spPr>
        <p:txBody>
          <a:bodyPr/>
          <a:lstStyle/>
          <a:p>
            <a:pPr algn="ctr"/>
            <a:r>
              <a:rPr lang="en-US" sz="3200" b="1" dirty="0"/>
              <a:t>Our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739DF-FD0E-4BAB-B637-35871C574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2658" y="1402673"/>
            <a:ext cx="8159315" cy="4845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Acts 2:36-41 Repent and be baptized.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2400" b="1" dirty="0"/>
              <a:t>Q: What does “cut to the heart” mean?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2400" b="1" dirty="0"/>
              <a:t>Q: What two things did Peter tell them to do?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2400" b="1" dirty="0"/>
              <a:t>Q: What does repent mean? (metanoia, 180</a:t>
            </a:r>
            <a:r>
              <a:rPr lang="en-US" sz="1600" b="1" baseline="40000" dirty="0"/>
              <a:t>O</a:t>
            </a:r>
            <a:r>
              <a:rPr lang="en-US" sz="2400" b="1" dirty="0"/>
              <a:t>)</a:t>
            </a:r>
          </a:p>
          <a:p>
            <a:pPr marL="0" indent="0">
              <a:buNone/>
            </a:pPr>
            <a:r>
              <a:rPr lang="en-US" sz="2400" b="1" dirty="0"/>
              <a:t>Q: What does be baptized mean? (immerse)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2400" b="1" dirty="0"/>
              <a:t>Q: What two things will God do for us if we repent and are baptized into Christ?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2400" b="1" dirty="0"/>
              <a:t>Q: Who is this for?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8946814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117E6-A7EB-4140-8351-8F8DF13E2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6660" y="452719"/>
            <a:ext cx="7005466" cy="763523"/>
          </a:xfrm>
        </p:spPr>
        <p:txBody>
          <a:bodyPr/>
          <a:lstStyle/>
          <a:p>
            <a:pPr algn="ctr"/>
            <a:r>
              <a:rPr lang="en-US" b="1" dirty="0"/>
              <a:t>Our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94D4C-2A10-4599-8ED9-C18864237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4618" y="1216242"/>
            <a:ext cx="8096435" cy="5032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Romans 6:1-7  Note: the only thing in the Bible connected to coming into Christ is baptism.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Q: What happens when we are baptized into Christ according to this Scripture?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Q: What will be the result if we are not baptized into Christ?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Note: this explains the language about being born again and raised in John 3:3-6 &amp; Eph 3:1-10.</a:t>
            </a:r>
          </a:p>
        </p:txBody>
      </p:sp>
    </p:spTree>
    <p:extLst>
      <p:ext uri="{BB962C8B-B14F-4D97-AF65-F5344CB8AC3E}">
        <p14:creationId xmlns:p14="http://schemas.microsoft.com/office/powerpoint/2010/main" val="41719606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02B31-9684-4E71-B34A-D5DE07512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783" y="452718"/>
            <a:ext cx="7014343" cy="878932"/>
          </a:xfrm>
        </p:spPr>
        <p:txBody>
          <a:bodyPr/>
          <a:lstStyle/>
          <a:p>
            <a:pPr algn="ctr"/>
            <a:r>
              <a:rPr lang="en-US" b="1" dirty="0"/>
              <a:t>Our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FCB3F-E9F6-454E-AA9A-9F45DEB7A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782" y="1162976"/>
            <a:ext cx="8096436" cy="55041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1 Peter 3:21-22</a:t>
            </a:r>
          </a:p>
          <a:p>
            <a:pPr marL="0" indent="0">
              <a:buNone/>
            </a:pPr>
            <a:r>
              <a:rPr lang="en-US" sz="2400" b="1" dirty="0"/>
              <a:t>Q: What does the water of Noah’s flood symbolize?</a:t>
            </a:r>
          </a:p>
          <a:p>
            <a:pPr marL="0" indent="0">
              <a:buNone/>
            </a:pPr>
            <a:r>
              <a:rPr lang="en-US" sz="2400" b="1" dirty="0"/>
              <a:t>Q: According to this Scripture what does baptism do?</a:t>
            </a:r>
          </a:p>
          <a:p>
            <a:pPr marL="0" indent="0">
              <a:buNone/>
            </a:pPr>
            <a:endParaRPr lang="en-US" sz="900" b="1" dirty="0"/>
          </a:p>
          <a:p>
            <a:pPr marL="0" indent="0">
              <a:buNone/>
            </a:pPr>
            <a:r>
              <a:rPr lang="en-US" sz="2400" b="1" dirty="0"/>
              <a:t>Romans 10:8-10</a:t>
            </a:r>
          </a:p>
          <a:p>
            <a:pPr marL="0" indent="0">
              <a:buNone/>
            </a:pPr>
            <a:r>
              <a:rPr lang="en-US" sz="2400" b="1" dirty="0"/>
              <a:t>What act on our part is associated with our salvation?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2400" b="1" dirty="0"/>
              <a:t>Summary:  In order to receive the gift of salvation:</a:t>
            </a:r>
          </a:p>
          <a:p>
            <a:pPr marL="0" indent="0">
              <a:buNone/>
            </a:pPr>
            <a:r>
              <a:rPr lang="en-US" sz="2400" b="1" dirty="0"/>
              <a:t>1. Biblical belief</a:t>
            </a:r>
          </a:p>
          <a:p>
            <a:pPr marL="0" indent="0">
              <a:buNone/>
            </a:pPr>
            <a:r>
              <a:rPr lang="en-US" sz="2400" b="1" dirty="0"/>
              <a:t>2. Repent of our sins</a:t>
            </a:r>
          </a:p>
          <a:p>
            <a:pPr marL="0" indent="0">
              <a:buNone/>
            </a:pPr>
            <a:r>
              <a:rPr lang="en-US" sz="2400" b="1" dirty="0"/>
              <a:t>3. Confess Jesus as Lord</a:t>
            </a:r>
          </a:p>
          <a:p>
            <a:pPr marL="0" indent="0">
              <a:buNone/>
            </a:pPr>
            <a:r>
              <a:rPr lang="en-US" sz="2400" b="1" dirty="0"/>
              <a:t>4. Be baptized            Q: Does the order matter?</a:t>
            </a:r>
          </a:p>
        </p:txBody>
      </p:sp>
    </p:spTree>
    <p:extLst>
      <p:ext uri="{BB962C8B-B14F-4D97-AF65-F5344CB8AC3E}">
        <p14:creationId xmlns:p14="http://schemas.microsoft.com/office/powerpoint/2010/main" val="16431269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489B-ABAA-44A4-9141-D8F12969A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3394" y="452718"/>
            <a:ext cx="7058732" cy="896688"/>
          </a:xfrm>
        </p:spPr>
        <p:txBody>
          <a:bodyPr/>
          <a:lstStyle/>
          <a:p>
            <a:pPr algn="ctr"/>
            <a:r>
              <a:rPr lang="en-US" b="1" dirty="0"/>
              <a:t>Definition of Repentance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8B3F9-A242-4C24-8D06-3DAD04014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6863" y="1615737"/>
            <a:ext cx="8282866" cy="46326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2 Corinthians 7:8-11</a:t>
            </a:r>
          </a:p>
          <a:p>
            <a:pPr marL="0" indent="0">
              <a:buNone/>
            </a:pPr>
            <a:r>
              <a:rPr lang="en-US" sz="2400" b="1" dirty="0"/>
              <a:t>Q: What is worldly guilt like?</a:t>
            </a:r>
          </a:p>
          <a:p>
            <a:pPr marL="0" indent="0">
              <a:buNone/>
            </a:pPr>
            <a:r>
              <a:rPr lang="en-US" sz="2400" b="1" dirty="0"/>
              <a:t>Q: How can you put into effect these different qualities of godly sorrow?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Assignment: Review your letter to God, spend time praying, and complete the process of repentance.</a:t>
            </a:r>
          </a:p>
        </p:txBody>
      </p:sp>
    </p:spTree>
    <p:extLst>
      <p:ext uri="{BB962C8B-B14F-4D97-AF65-F5344CB8AC3E}">
        <p14:creationId xmlns:p14="http://schemas.microsoft.com/office/powerpoint/2010/main" val="5795665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281AE-AD11-4623-9F13-A45096021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5538" y="452718"/>
            <a:ext cx="6996588" cy="994342"/>
          </a:xfrm>
        </p:spPr>
        <p:txBody>
          <a:bodyPr/>
          <a:lstStyle/>
          <a:p>
            <a:pPr algn="ctr"/>
            <a:r>
              <a:rPr lang="en-US" sz="3600" b="1" dirty="0"/>
              <a:t>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B0B45-6283-44E3-BE67-0E31AE4CD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3091" y="1651247"/>
            <a:ext cx="7696940" cy="45971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Do you feel that you could lead the sin study and the salvation study? Why or why not?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What aspect of the qualities of godly sorrow has meaning for you right now? What might you do this week in response?</a:t>
            </a:r>
          </a:p>
        </p:txBody>
      </p:sp>
    </p:spTree>
    <p:extLst>
      <p:ext uri="{BB962C8B-B14F-4D97-AF65-F5344CB8AC3E}">
        <p14:creationId xmlns:p14="http://schemas.microsoft.com/office/powerpoint/2010/main" val="7569614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8572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350">
              <a:solidFill>
                <a:srgbClr val="FFFFFF"/>
              </a:solidFill>
              <a:latin typeface="Neue Haas Grotesk Text Pro"/>
            </a:endParaRP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F0437768-BA33-453D-AF9A-06941813FB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17" r="13854" b="-1"/>
          <a:stretch/>
        </p:blipFill>
        <p:spPr>
          <a:xfrm>
            <a:off x="609599" y="1310567"/>
            <a:ext cx="4935132" cy="390437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15184" y="857250"/>
            <a:ext cx="7052817" cy="51435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350" dirty="0">
              <a:solidFill>
                <a:srgbClr val="FFFFFF"/>
              </a:solidFill>
              <a:latin typeface="Neue Haas Grotesk Text Pro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88E3F9-A810-4E15-AA1A-67D7356688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3869" y="3864197"/>
            <a:ext cx="3865062" cy="1739196"/>
          </a:xfrm>
        </p:spPr>
        <p:txBody>
          <a:bodyPr anchor="b">
            <a:normAutofit/>
          </a:bodyPr>
          <a:lstStyle/>
          <a:p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B7E148-88B8-424F-BD0B-3FF0DAC43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8981" y="1627060"/>
            <a:ext cx="3407568" cy="2544368"/>
          </a:xfrm>
        </p:spPr>
        <p:txBody>
          <a:bodyPr>
            <a:normAutofit/>
          </a:bodyPr>
          <a:lstStyle/>
          <a:p>
            <a:r>
              <a:rPr lang="en-US" sz="2800" b="1" dirty="0"/>
              <a:t>The Church Study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21905" y="1117343"/>
            <a:ext cx="109728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12736" y="4267440"/>
            <a:ext cx="3017520" cy="13716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026" name="Picture 2" descr="When do people buy their first home? - BBC News">
            <a:extLst>
              <a:ext uri="{FF2B5EF4-FFF2-40B4-BE49-F238E27FC236}">
                <a16:creationId xmlns:a16="http://schemas.microsoft.com/office/drawing/2014/main" id="{D1EBA74E-BC98-4B54-93B8-D2EFD6CF4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1" y="1627060"/>
            <a:ext cx="5292600" cy="297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28B693-A22C-4618-B072-8A0197347EFD}"/>
              </a:ext>
            </a:extLst>
          </p:cNvPr>
          <p:cNvSpPr txBox="1"/>
          <p:nvPr/>
        </p:nvSpPr>
        <p:spPr>
          <a:xfrm>
            <a:off x="2056661" y="5438129"/>
            <a:ext cx="4225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srgbClr val="FFFFFF"/>
                </a:solidFill>
                <a:latin typeface="Neue Haas Grotesk Text Pro"/>
              </a:rPr>
              <a:t>Bible Study Series </a:t>
            </a:r>
          </a:p>
          <a:p>
            <a:pPr defTabSz="914400"/>
            <a:endParaRPr lang="en-US" sz="2400" b="1" dirty="0">
              <a:solidFill>
                <a:srgbClr val="FFFFFF"/>
              </a:solidFill>
              <a:latin typeface="Neue Haas Grotesk Text Pro"/>
            </a:endParaRPr>
          </a:p>
        </p:txBody>
      </p:sp>
    </p:spTree>
    <p:extLst>
      <p:ext uri="{BB962C8B-B14F-4D97-AF65-F5344CB8AC3E}">
        <p14:creationId xmlns:p14="http://schemas.microsoft.com/office/powerpoint/2010/main" val="2056701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20E11-8F53-489D-AF42-3E725C95D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087" y="461596"/>
            <a:ext cx="7554896" cy="914443"/>
          </a:xfrm>
        </p:spPr>
        <p:txBody>
          <a:bodyPr/>
          <a:lstStyle/>
          <a:p>
            <a:pPr algn="ctr"/>
            <a:r>
              <a:rPr lang="en-US" sz="3600" b="1" dirty="0"/>
              <a:t>The Studies in the His Steps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80311-6CEE-4A5C-905F-1BB4BC823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108" y="1669003"/>
            <a:ext cx="8238477" cy="4579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Seeking God   optional</a:t>
            </a:r>
          </a:p>
          <a:p>
            <a:pPr marL="0" indent="0">
              <a:buNone/>
            </a:pPr>
            <a:r>
              <a:rPr lang="en-US" sz="2800" b="1" dirty="0"/>
              <a:t>The Word Study  </a:t>
            </a:r>
          </a:p>
          <a:p>
            <a:pPr marL="0" indent="0">
              <a:buNone/>
            </a:pPr>
            <a:r>
              <a:rPr lang="en-US" sz="2800" b="1" dirty="0"/>
              <a:t>The Discipleship Study</a:t>
            </a:r>
          </a:p>
          <a:p>
            <a:pPr marL="0" indent="0">
              <a:buNone/>
            </a:pPr>
            <a:r>
              <a:rPr lang="en-US" sz="2800" b="1" dirty="0"/>
              <a:t>Light and Darkness</a:t>
            </a:r>
          </a:p>
          <a:p>
            <a:pPr marL="0" indent="0">
              <a:buNone/>
            </a:pPr>
            <a:r>
              <a:rPr lang="en-US" sz="2800" b="1" dirty="0"/>
              <a:t>The Cross Study</a:t>
            </a:r>
          </a:p>
          <a:p>
            <a:pPr marL="0" indent="0">
              <a:buNone/>
            </a:pPr>
            <a:r>
              <a:rPr lang="en-US" sz="2800" b="1" dirty="0"/>
              <a:t>Salvation/Sound Doctrine</a:t>
            </a:r>
          </a:p>
          <a:p>
            <a:pPr marL="0" indent="0">
              <a:buNone/>
            </a:pPr>
            <a:r>
              <a:rPr lang="en-US" sz="2800" b="1" dirty="0"/>
              <a:t>The Church</a:t>
            </a:r>
          </a:p>
          <a:p>
            <a:pPr marL="0" indent="0">
              <a:buNone/>
            </a:pPr>
            <a:r>
              <a:rPr lang="en-US" sz="2800" b="1" dirty="0"/>
              <a:t>Count the Cost</a:t>
            </a:r>
          </a:p>
        </p:txBody>
      </p:sp>
    </p:spTree>
    <p:extLst>
      <p:ext uri="{BB962C8B-B14F-4D97-AF65-F5344CB8AC3E}">
        <p14:creationId xmlns:p14="http://schemas.microsoft.com/office/powerpoint/2010/main" val="37746025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46751-7744-47C3-8E82-066E9D28C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0027" y="452719"/>
            <a:ext cx="7032099" cy="914443"/>
          </a:xfrm>
        </p:spPr>
        <p:txBody>
          <a:bodyPr/>
          <a:lstStyle/>
          <a:p>
            <a:pPr algn="ctr"/>
            <a:r>
              <a:rPr lang="en-US" sz="3600" b="1" dirty="0"/>
              <a:t>The Church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2CCAD-EA8A-4BC8-A575-490B40E12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107" y="1518083"/>
            <a:ext cx="8664606" cy="51135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/>
              <a:t>Purpose: To establish the importance and role of the church/body in the life of a Christian.</a:t>
            </a:r>
          </a:p>
          <a:p>
            <a:pPr marL="0" indent="0">
              <a:buNone/>
            </a:pPr>
            <a:r>
              <a:rPr lang="en-US" sz="2400" b="1" dirty="0"/>
              <a:t>Church: Four definitions</a:t>
            </a:r>
          </a:p>
          <a:p>
            <a:pPr marL="0" indent="0">
              <a:buNone/>
            </a:pPr>
            <a:endParaRPr lang="en-US" sz="900" b="1" dirty="0"/>
          </a:p>
          <a:p>
            <a:pPr marL="0" indent="0">
              <a:buNone/>
            </a:pPr>
            <a:r>
              <a:rPr lang="en-US" sz="2400" b="1" dirty="0"/>
              <a:t>The thing Jesus died for.</a:t>
            </a:r>
          </a:p>
          <a:p>
            <a:pPr marL="0" indent="0">
              <a:buNone/>
            </a:pPr>
            <a:r>
              <a:rPr lang="en-US" sz="2400" b="1" dirty="0"/>
              <a:t>A local fellowship of believers.</a:t>
            </a:r>
          </a:p>
          <a:p>
            <a:pPr marL="0" indent="0">
              <a:buNone/>
            </a:pPr>
            <a:r>
              <a:rPr lang="en-US" sz="2400" b="1" dirty="0"/>
              <a:t>A denomination</a:t>
            </a:r>
          </a:p>
          <a:p>
            <a:pPr marL="0" indent="0">
              <a:buNone/>
            </a:pPr>
            <a:r>
              <a:rPr lang="en-US" sz="2400" b="1" dirty="0"/>
              <a:t>A building</a:t>
            </a:r>
          </a:p>
          <a:p>
            <a:pPr marL="0" indent="0">
              <a:buNone/>
            </a:pPr>
            <a:endParaRPr lang="en-US" sz="900" b="1" dirty="0"/>
          </a:p>
          <a:p>
            <a:pPr marL="0" indent="0">
              <a:buNone/>
            </a:pPr>
            <a:r>
              <a:rPr lang="en-US" sz="2400" b="1" dirty="0"/>
              <a:t>Colossians 1:15-18</a:t>
            </a:r>
          </a:p>
          <a:p>
            <a:pPr marL="0" indent="0">
              <a:buNone/>
            </a:pPr>
            <a:r>
              <a:rPr lang="en-US" sz="2400" b="1" dirty="0"/>
              <a:t>Q: What metaphors does Paul use for the role of Christ and of the church in this passage?</a:t>
            </a:r>
          </a:p>
          <a:p>
            <a:pPr marL="0" indent="0">
              <a:buNone/>
            </a:pPr>
            <a:r>
              <a:rPr lang="en-US" sz="2400" b="1" dirty="0"/>
              <a:t>Q: What are the implications for us, individually and as a church?</a:t>
            </a:r>
          </a:p>
        </p:txBody>
      </p:sp>
    </p:spTree>
    <p:extLst>
      <p:ext uri="{BB962C8B-B14F-4D97-AF65-F5344CB8AC3E}">
        <p14:creationId xmlns:p14="http://schemas.microsoft.com/office/powerpoint/2010/main" val="33410562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7845A-95D9-4166-9582-290735CA0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7682" y="452719"/>
            <a:ext cx="6934444" cy="852299"/>
          </a:xfrm>
        </p:spPr>
        <p:txBody>
          <a:bodyPr/>
          <a:lstStyle/>
          <a:p>
            <a:pPr algn="ctr"/>
            <a:r>
              <a:rPr lang="en-US" sz="3600" b="1" dirty="0"/>
              <a:t>The Family of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6465D-554A-49CD-BBA6-32E3C318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6946" y="1509205"/>
            <a:ext cx="7919617" cy="47391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Ephesians 2:19-21</a:t>
            </a:r>
          </a:p>
          <a:p>
            <a:pPr marL="0" indent="0">
              <a:buNone/>
            </a:pPr>
            <a:r>
              <a:rPr lang="en-US" sz="2400" b="1" dirty="0"/>
              <a:t>Q: What metaphor for the church is used here? (household, family)</a:t>
            </a:r>
          </a:p>
          <a:p>
            <a:pPr marL="0" indent="0">
              <a:buNone/>
            </a:pPr>
            <a:r>
              <a:rPr lang="en-US" sz="2400" b="1" dirty="0"/>
              <a:t>Point: Being part of a family comes with its privileges and its responsibilities</a:t>
            </a:r>
          </a:p>
          <a:p>
            <a:pPr marL="0" indent="0">
              <a:buNone/>
            </a:pPr>
            <a:r>
              <a:rPr lang="en-US" sz="2400" b="1" dirty="0"/>
              <a:t>Q: What are the privileges and the responsibilities?</a:t>
            </a:r>
          </a:p>
          <a:p>
            <a:pPr marL="0" indent="0">
              <a:buNone/>
            </a:pPr>
            <a:r>
              <a:rPr lang="en-US" sz="2400" b="1" dirty="0"/>
              <a:t>Q: What does it mean that Jesus is the cornerstone?</a:t>
            </a:r>
          </a:p>
          <a:p>
            <a:pPr marL="0" indent="0">
              <a:buNone/>
            </a:pPr>
            <a:r>
              <a:rPr lang="en-US" sz="2400" b="1" dirty="0"/>
              <a:t>Q: What does it mean that the apostles and prophets are the foundation of the church?  Implication?</a:t>
            </a:r>
          </a:p>
        </p:txBody>
      </p:sp>
    </p:spTree>
    <p:extLst>
      <p:ext uri="{BB962C8B-B14F-4D97-AF65-F5344CB8AC3E}">
        <p14:creationId xmlns:p14="http://schemas.microsoft.com/office/powerpoint/2010/main" val="34157530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7B7C6-2849-4CE1-ACAB-EEA7B7610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2171" y="452718"/>
            <a:ext cx="6969955" cy="674746"/>
          </a:xfrm>
        </p:spPr>
        <p:txBody>
          <a:bodyPr/>
          <a:lstStyle/>
          <a:p>
            <a:pPr algn="ctr"/>
            <a:r>
              <a:rPr lang="en-US" sz="3600" b="1" dirty="0"/>
              <a:t>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82DD5-FEC3-4FB7-B43D-7C8A6BEF3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2374" y="1606859"/>
            <a:ext cx="8398275" cy="46415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Eph 4:3-6  Q: What word is repeated many times?</a:t>
            </a:r>
          </a:p>
          <a:p>
            <a:pPr marL="0" indent="0">
              <a:buNone/>
            </a:pPr>
            <a:r>
              <a:rPr lang="en-US" sz="2400" b="1" dirty="0"/>
              <a:t>God’s plan is that there be only one church, and that unity be based on a small list of essential teachings.</a:t>
            </a:r>
          </a:p>
          <a:p>
            <a:pPr marL="0" indent="0">
              <a:buNone/>
            </a:pPr>
            <a:r>
              <a:rPr lang="en-US" sz="2400" b="1" dirty="0"/>
              <a:t>Q: (rhetorical) What about denominations?</a:t>
            </a:r>
          </a:p>
        </p:txBody>
      </p:sp>
      <p:pic>
        <p:nvPicPr>
          <p:cNvPr id="2050" name="Picture 2" descr="Division, Diversity, Unity | The Institute of World Politics">
            <a:extLst>
              <a:ext uri="{FF2B5EF4-FFF2-40B4-BE49-F238E27FC236}">
                <a16:creationId xmlns:a16="http://schemas.microsoft.com/office/drawing/2014/main" id="{D7646F60-2846-4404-8187-9B97D80B4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579" y="3675356"/>
            <a:ext cx="3967392" cy="297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5748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4A570-9EBE-46AD-97E6-794D9F245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/>
              <a:t>Family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1ED2D-6B47-400F-9650-A72A4BF70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2576" y="1589104"/>
            <a:ext cx="5228947" cy="50158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1 Corinthians 12:12-27</a:t>
            </a:r>
          </a:p>
          <a:p>
            <a:pPr marL="0" indent="0">
              <a:buNone/>
            </a:pPr>
            <a:r>
              <a:rPr lang="en-US" sz="2400" b="1" dirty="0"/>
              <a:t>Q: When/how do we become part of the church?</a:t>
            </a:r>
          </a:p>
          <a:p>
            <a:pPr marL="0" indent="0">
              <a:buNone/>
            </a:pPr>
            <a:r>
              <a:rPr lang="en-US" sz="2400" b="1" dirty="0"/>
              <a:t>Q: What does v. 15-20 say about our relationship with the body?  (All are needed, all important, stronger together than apart)</a:t>
            </a:r>
          </a:p>
          <a:p>
            <a:pPr marL="0" indent="0">
              <a:buNone/>
            </a:pPr>
            <a:r>
              <a:rPr lang="en-US" sz="2400" b="1" dirty="0"/>
              <a:t>Q: What does v. 21-26 say about the body?</a:t>
            </a:r>
          </a:p>
          <a:p>
            <a:pPr marL="0" indent="0">
              <a:buNone/>
            </a:pPr>
            <a:r>
              <a:rPr lang="en-US" sz="2400" b="1" dirty="0"/>
              <a:t>(I need the body. Apart from the body I die spiritually)</a:t>
            </a:r>
          </a:p>
        </p:txBody>
      </p:sp>
      <p:pic>
        <p:nvPicPr>
          <p:cNvPr id="1026" name="Picture 2" descr="Little finger - Wikipedia">
            <a:extLst>
              <a:ext uri="{FF2B5EF4-FFF2-40B4-BE49-F238E27FC236}">
                <a16:creationId xmlns:a16="http://schemas.microsoft.com/office/drawing/2014/main" id="{5B4F3F16-4166-4434-BB85-23310E6F5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149" y="1839527"/>
            <a:ext cx="3386277" cy="451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8207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6A9FE-315D-4410-8EAC-16B6F750D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2272" y="452719"/>
            <a:ext cx="7049854" cy="807911"/>
          </a:xfrm>
        </p:spPr>
        <p:txBody>
          <a:bodyPr/>
          <a:lstStyle/>
          <a:p>
            <a:pPr algn="ctr"/>
            <a:r>
              <a:rPr lang="en-US" sz="3200" b="1" dirty="0"/>
              <a:t>We Need Each Other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00D68-0D8E-47AB-AECD-D2A27C933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6963" y="1411551"/>
            <a:ext cx="8513686" cy="48368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Hebrews 3:12-13   Q: What does he mean “see to it”?</a:t>
            </a:r>
          </a:p>
          <a:p>
            <a:pPr marL="0" indent="0">
              <a:buNone/>
            </a:pPr>
            <a:r>
              <a:rPr lang="en-US" sz="2400" b="1" dirty="0"/>
              <a:t>Q: How often do we need encouragement? (daily)</a:t>
            </a:r>
          </a:p>
          <a:p>
            <a:pPr marL="0" indent="0">
              <a:buNone/>
            </a:pPr>
            <a:r>
              <a:rPr lang="en-US" sz="2400" b="1" dirty="0"/>
              <a:t>Q: Why?    (because otherwise we will be hardened)</a:t>
            </a:r>
          </a:p>
          <a:p>
            <a:pPr marL="0" indent="0">
              <a:buNone/>
            </a:pPr>
            <a:r>
              <a:rPr lang="en-US" sz="2400" b="1" dirty="0"/>
              <a:t>Q: What is at stake?  (our salvation)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Hebrews 10:23-25</a:t>
            </a:r>
          </a:p>
          <a:p>
            <a:pPr marL="0" indent="0">
              <a:buNone/>
            </a:pPr>
            <a:r>
              <a:rPr lang="en-US" sz="2400" b="1" dirty="0"/>
              <a:t>Q: What does “spur one another on” mean?</a:t>
            </a:r>
          </a:p>
          <a:p>
            <a:pPr marL="0" indent="0">
              <a:buNone/>
            </a:pPr>
            <a:r>
              <a:rPr lang="en-US" sz="2400" b="1" dirty="0"/>
              <a:t>Point: We need to be at all the meetings of the church, with few exceptions.</a:t>
            </a:r>
          </a:p>
          <a:p>
            <a:pPr marL="0" indent="0">
              <a:buNone/>
            </a:pPr>
            <a:r>
              <a:rPr lang="en-US" sz="2400" b="1" dirty="0"/>
              <a:t>Explain when we meet at this point.</a:t>
            </a:r>
          </a:p>
        </p:txBody>
      </p:sp>
    </p:spTree>
    <p:extLst>
      <p:ext uri="{BB962C8B-B14F-4D97-AF65-F5344CB8AC3E}">
        <p14:creationId xmlns:p14="http://schemas.microsoft.com/office/powerpoint/2010/main" val="850464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7E1A1-6273-46E3-BD4D-A234F37B2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4416" y="452718"/>
            <a:ext cx="6987710" cy="790156"/>
          </a:xfrm>
        </p:spPr>
        <p:txBody>
          <a:bodyPr/>
          <a:lstStyle/>
          <a:p>
            <a:pPr algn="ctr"/>
            <a:r>
              <a:rPr lang="en-US" sz="3200" b="1" dirty="0"/>
              <a:t>Optional Passages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1E18E-73D9-457B-8296-C1DB13406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3680" y="1455939"/>
            <a:ext cx="8097170" cy="47924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2 Cor 6:14-15   If dating and marriage are an issue.</a:t>
            </a:r>
          </a:p>
          <a:p>
            <a:pPr marL="0" indent="0">
              <a:buNone/>
            </a:pPr>
            <a:r>
              <a:rPr lang="en-US" sz="2400" b="1" dirty="0"/>
              <a:t>Principle: We do not want people to feel surprised after they become part of our church. Oh… You did not tell me that.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Malachi 3:6-12 (or 2 Cor 9:6-8)  We need to give to the church sacrificially.  Q: Are you ready to do this?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1 Pet 4:10 Q: What gifts do you bring to the family?  How will you use those gifts to serve?</a:t>
            </a:r>
          </a:p>
        </p:txBody>
      </p:sp>
    </p:spTree>
    <p:extLst>
      <p:ext uri="{BB962C8B-B14F-4D97-AF65-F5344CB8AC3E}">
        <p14:creationId xmlns:p14="http://schemas.microsoft.com/office/powerpoint/2010/main" val="39787521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281AE-AD11-4623-9F13-A45096021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5538" y="452718"/>
            <a:ext cx="6996588" cy="994342"/>
          </a:xfrm>
        </p:spPr>
        <p:txBody>
          <a:bodyPr/>
          <a:lstStyle/>
          <a:p>
            <a:pPr algn="ctr"/>
            <a:r>
              <a:rPr lang="en-US" sz="3600" b="1" dirty="0"/>
              <a:t>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B0B45-6283-44E3-BE67-0E31AE4CD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3091" y="1651247"/>
            <a:ext cx="7696940" cy="45971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Any progress toward our mutual goal to do at least one study with someone this year?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What aspect of the qualities of godly sorrow has meaning for you right now? What might you do this week in response?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How do you feel about your own church life? Are there any areas you were challenged with personally from the church study?</a:t>
            </a:r>
          </a:p>
        </p:txBody>
      </p:sp>
    </p:spTree>
    <p:extLst>
      <p:ext uri="{BB962C8B-B14F-4D97-AF65-F5344CB8AC3E}">
        <p14:creationId xmlns:p14="http://schemas.microsoft.com/office/powerpoint/2010/main" val="22292895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AccentBoxVTI">
  <a:themeElements>
    <a:clrScheme name="AnalogousFromLightSeedRightStep">
      <a:dk1>
        <a:srgbClr val="000000"/>
      </a:dk1>
      <a:lt1>
        <a:srgbClr val="FFFFFF"/>
      </a:lt1>
      <a:dk2>
        <a:srgbClr val="393620"/>
      </a:dk2>
      <a:lt2>
        <a:srgbClr val="E2E8E3"/>
      </a:lt2>
      <a:accent1>
        <a:srgbClr val="C493BB"/>
      </a:accent1>
      <a:accent2>
        <a:srgbClr val="BA7F96"/>
      </a:accent2>
      <a:accent3>
        <a:srgbClr val="C69796"/>
      </a:accent3>
      <a:accent4>
        <a:srgbClr val="BA997F"/>
      </a:accent4>
      <a:accent5>
        <a:srgbClr val="AAA481"/>
      </a:accent5>
      <a:accent6>
        <a:srgbClr val="9BAA74"/>
      </a:accent6>
      <a:hlink>
        <a:srgbClr val="568E61"/>
      </a:hlink>
      <a:folHlink>
        <a:srgbClr val="7F7F7F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3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443</TotalTime>
  <Words>2950</Words>
  <Application>Microsoft Office PowerPoint</Application>
  <PresentationFormat>Widescreen</PresentationFormat>
  <Paragraphs>385</Paragraphs>
  <Slides>58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58</vt:i4>
      </vt:variant>
    </vt:vector>
  </HeadingPairs>
  <TitlesOfParts>
    <vt:vector size="67" baseType="lpstr">
      <vt:lpstr>Arial</vt:lpstr>
      <vt:lpstr>Arial Black</vt:lpstr>
      <vt:lpstr>Calibri</vt:lpstr>
      <vt:lpstr>Century Gothic</vt:lpstr>
      <vt:lpstr>Neue Haas Grotesk Text Pro</vt:lpstr>
      <vt:lpstr>Wingdings 3</vt:lpstr>
      <vt:lpstr>Ion</vt:lpstr>
      <vt:lpstr>AccentBoxVTI</vt:lpstr>
      <vt:lpstr>1_Ion</vt:lpstr>
      <vt:lpstr>How to Study the Bible With Our Friends </vt:lpstr>
      <vt:lpstr>Purpose vs. Mission</vt:lpstr>
      <vt:lpstr>PowerPoint Presentation</vt:lpstr>
      <vt:lpstr>But I Do Not Have the Bible Study Series!</vt:lpstr>
      <vt:lpstr>Let’s Get Started</vt:lpstr>
      <vt:lpstr>Two Possibilities</vt:lpstr>
      <vt:lpstr>Person #1     The Studies in the His Steps Series</vt:lpstr>
      <vt:lpstr>An Alternative Order</vt:lpstr>
      <vt:lpstr>Person #2</vt:lpstr>
      <vt:lpstr>PowerPoint Presentation</vt:lpstr>
      <vt:lpstr>PowerPoint Presentation</vt:lpstr>
      <vt:lpstr>PowerPoint Presentation</vt:lpstr>
      <vt:lpstr>Seeking God Study</vt:lpstr>
      <vt:lpstr>Seeking God Study</vt:lpstr>
      <vt:lpstr>PowerPoint Presentation</vt:lpstr>
      <vt:lpstr>PowerPoint Presentation</vt:lpstr>
      <vt:lpstr>The Word of God Study</vt:lpstr>
      <vt:lpstr>The Word of God Study</vt:lpstr>
      <vt:lpstr>The Word of God Study</vt:lpstr>
      <vt:lpstr>Word Study (cont.)</vt:lpstr>
      <vt:lpstr>Final Challenge</vt:lpstr>
      <vt:lpstr>Discussion Groups</vt:lpstr>
      <vt:lpstr>PowerPoint Presentation</vt:lpstr>
      <vt:lpstr>The Discipleship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 Pet 2:9-10  Q: Is there a grey area?  Q: What is the situation for those in the darkness?  Q: Right now, where do you believe you are?</vt:lpstr>
      <vt:lpstr>Isaiah 59:1-2 Q: What does sin do to us?  Q: Is the blatant sinner any more or less separated from God than the “good” person?  Definition of sin: harmateo—missing the mark.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 Questions</vt:lpstr>
      <vt:lpstr>The Salvation Study</vt:lpstr>
      <vt:lpstr>What Response is Required?</vt:lpstr>
      <vt:lpstr>Our Response</vt:lpstr>
      <vt:lpstr>Our Response</vt:lpstr>
      <vt:lpstr>Our Response</vt:lpstr>
      <vt:lpstr>Definition of Repentance</vt:lpstr>
      <vt:lpstr>Discussion Questions</vt:lpstr>
      <vt:lpstr>PowerPoint Presentation</vt:lpstr>
      <vt:lpstr>The Studies in the His Steps Series</vt:lpstr>
      <vt:lpstr>The Church Study</vt:lpstr>
      <vt:lpstr>The Family of God</vt:lpstr>
      <vt:lpstr>Unity</vt:lpstr>
      <vt:lpstr>Family</vt:lpstr>
      <vt:lpstr>We Need Each Other</vt:lpstr>
      <vt:lpstr>Optional Passages</vt:lpstr>
      <vt:lpstr>Discussion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Study the Bible With Our Friends</dc:title>
  <dc:creator>John Oakes</dc:creator>
  <cp:lastModifiedBy>John Oakes</cp:lastModifiedBy>
  <cp:revision>8</cp:revision>
  <dcterms:created xsi:type="dcterms:W3CDTF">2020-07-28T18:06:59Z</dcterms:created>
  <dcterms:modified xsi:type="dcterms:W3CDTF">2023-08-03T00:14:50Z</dcterms:modified>
</cp:coreProperties>
</file>