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298" r:id="rId4"/>
    <p:sldId id="423" r:id="rId5"/>
    <p:sldId id="413" r:id="rId6"/>
    <p:sldId id="299" r:id="rId7"/>
    <p:sldId id="300" r:id="rId8"/>
    <p:sldId id="414" r:id="rId9"/>
    <p:sldId id="303" r:id="rId10"/>
    <p:sldId id="914" r:id="rId11"/>
    <p:sldId id="416" r:id="rId12"/>
    <p:sldId id="424" r:id="rId13"/>
    <p:sldId id="425" r:id="rId14"/>
    <p:sldId id="426" r:id="rId15"/>
    <p:sldId id="421" r:id="rId16"/>
    <p:sldId id="428" r:id="rId17"/>
    <p:sldId id="42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7" autoAdjust="0"/>
    <p:restoredTop sz="94660"/>
  </p:normalViewPr>
  <p:slideViewPr>
    <p:cSldViewPr snapToGrid="0">
      <p:cViewPr varScale="1">
        <p:scale>
          <a:sx n="62" d="100"/>
          <a:sy n="62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34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774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436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60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7142" y="71022"/>
            <a:ext cx="11174858" cy="1331651"/>
          </a:xfrm>
        </p:spPr>
        <p:txBody>
          <a:bodyPr>
            <a:noAutofit/>
          </a:bodyPr>
          <a:lstStyle/>
          <a:p>
            <a:r>
              <a:rPr lang="en-US" sz="4800" dirty="0"/>
              <a:t>The Gospel of John XV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04261" y="2897311"/>
            <a:ext cx="3267182" cy="3388079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FF00"/>
                </a:solidFill>
              </a:rPr>
              <a:t>Jesus Shows His Love</a:t>
            </a:r>
          </a:p>
        </p:txBody>
      </p:sp>
      <p:pic>
        <p:nvPicPr>
          <p:cNvPr id="4" name="Picture 2" descr="In Humility by Simon Dewey | Altus Fine Art">
            <a:extLst>
              <a:ext uri="{FF2B5EF4-FFF2-40B4-BE49-F238E27FC236}">
                <a16:creationId xmlns:a16="http://schemas.microsoft.com/office/drawing/2014/main" id="{E8C4FEF0-B2AF-F20F-D6BA-A58FF26E2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0" y="1849348"/>
            <a:ext cx="6068174" cy="485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400" dirty="0"/>
              <a:t>Last Week: John Chapter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2625" y="1695236"/>
            <a:ext cx="10315254" cy="461412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A transitional Chapter</a:t>
            </a:r>
          </a:p>
          <a:p>
            <a:pPr marL="137160" indent="0">
              <a:buNone/>
            </a:pPr>
            <a:endParaRPr lang="en-US" sz="16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Jesus enters Jerusalem</a:t>
            </a:r>
          </a:p>
          <a:p>
            <a:pPr marL="137160" indent="0">
              <a:buNone/>
            </a:pPr>
            <a:endParaRPr lang="en-US" sz="1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Jesus’ public ministry ends</a:t>
            </a:r>
          </a:p>
          <a:p>
            <a:pPr marL="137160" indent="0">
              <a:buNone/>
            </a:pPr>
            <a:endParaRPr lang="en-US" sz="16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The Book of Signs ends and the Book of the Passion begins</a:t>
            </a:r>
          </a:p>
          <a:p>
            <a:endParaRPr lang="en-US" sz="2400" b="1" dirty="0">
              <a:solidFill>
                <a:srgbClr val="FFFF00"/>
              </a:solidFill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9650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D7427-8FC7-7651-12E0-D2D02CCB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12  Glorification of the 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16B0F-5115-1B68-16D3-E10509345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446" y="1869896"/>
            <a:ext cx="10328953" cy="443946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Jesus glorified through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His anointing as Messiah</a:t>
            </a:r>
          </a:p>
          <a:p>
            <a:pPr marL="137160" indent="0">
              <a:buNone/>
            </a:pPr>
            <a:r>
              <a:rPr lang="en-US" sz="3200" b="1" dirty="0"/>
              <a:t>His triumphal entry into Jerusalem as a king</a:t>
            </a:r>
          </a:p>
          <a:p>
            <a:pPr marL="137160" indent="0">
              <a:buNone/>
            </a:pPr>
            <a:r>
              <a:rPr lang="en-US" sz="3200" b="1" dirty="0"/>
              <a:t>God to Jesus:  I will glorify your name</a:t>
            </a:r>
          </a:p>
          <a:p>
            <a:pPr marL="137160" indent="0">
              <a:buNone/>
            </a:pPr>
            <a:r>
              <a:rPr lang="en-US" sz="3200" b="1" dirty="0"/>
              <a:t>Jesus:  “I will be lifted up”</a:t>
            </a:r>
          </a:p>
          <a:p>
            <a:pPr marL="13716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6431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664E3-471A-4750-8873-37137CFA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768" y="274638"/>
            <a:ext cx="5407631" cy="1143000"/>
          </a:xfrm>
        </p:spPr>
        <p:txBody>
          <a:bodyPr>
            <a:normAutofit/>
          </a:bodyPr>
          <a:lstStyle/>
          <a:p>
            <a:r>
              <a:rPr lang="en-US" sz="4400" dirty="0"/>
              <a:t>John 12:1-8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FF80E-4C1C-4464-B8B6-11B887A7E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819" y="2432483"/>
            <a:ext cx="3883980" cy="387687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Glorification of the King.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3200" b="1" dirty="0"/>
              <a:t>Jesus Anointed as King and For His Burial</a:t>
            </a:r>
          </a:p>
        </p:txBody>
      </p:sp>
      <p:pic>
        <p:nvPicPr>
          <p:cNvPr id="1026" name="Picture 2" descr="Global Christian Worship - Costly Worship: Anointing Jesus' Feet (sonnet,  art &amp; meditations)">
            <a:extLst>
              <a:ext uri="{FF2B5EF4-FFF2-40B4-BE49-F238E27FC236}">
                <a16:creationId xmlns:a16="http://schemas.microsoft.com/office/drawing/2014/main" id="{F1B6613E-84FA-4D83-B469-24BDD8DB7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37" y="0"/>
            <a:ext cx="5037715" cy="677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38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390617"/>
            <a:ext cx="11452859" cy="1027021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John 12:12-16 The Passion Story Begins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10" y="1676400"/>
            <a:ext cx="5143500" cy="457200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Jesus hailed as King  and Messiah.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A king who will be glorified by dying. </a:t>
            </a:r>
          </a:p>
        </p:txBody>
      </p:sp>
      <p:pic>
        <p:nvPicPr>
          <p:cNvPr id="1026" name="Picture 2" descr="http://parishableitems.files.wordpress.com/2011/07/jesus-rides-into-jerusalem-on-a-donkey.jpg?w=450&amp;h=3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49" y="1378075"/>
            <a:ext cx="6191251" cy="440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269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4769" y="1912797"/>
            <a:ext cx="5578868" cy="439656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Truly, truly I tell you, unless a kernel of wheat falls to the ground and dies, it remains only a single seed. But if it dies, it produces many seeds.  John 12:24</a:t>
            </a: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Unless A Kernel Of Wheat Falls To The Ground And Dies">
            <a:extLst>
              <a:ext uri="{FF2B5EF4-FFF2-40B4-BE49-F238E27FC236}">
                <a16:creationId xmlns:a16="http://schemas.microsoft.com/office/drawing/2014/main" id="{0EA56B00-E5D3-44FE-AE00-99D1E93AF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92" y="1912797"/>
            <a:ext cx="5770487" cy="421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5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585D-DC2C-493B-9CC5-9AD35750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837819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John 12:30-36 Jesus Glorified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E5A54-BA26-4B0C-BAFE-FDB354037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1600200"/>
            <a:ext cx="7193614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How is Jesus glorified?</a:t>
            </a:r>
          </a:p>
          <a:p>
            <a:pPr marL="137160" indent="0">
              <a:buNone/>
            </a:pPr>
            <a:endParaRPr lang="en-US" sz="1100" b="1" dirty="0"/>
          </a:p>
          <a:p>
            <a:pPr marL="137160" indent="0">
              <a:buNone/>
            </a:pPr>
            <a:r>
              <a:rPr lang="en-US" sz="3200" b="1" dirty="0"/>
              <a:t>Answer: By dying!</a:t>
            </a:r>
          </a:p>
          <a:p>
            <a:pPr marL="137160" indent="0">
              <a:buNone/>
            </a:pPr>
            <a:endParaRPr lang="en-US" sz="1000" b="1" dirty="0"/>
          </a:p>
          <a:p>
            <a:pPr marL="137160" indent="0">
              <a:buNone/>
            </a:pPr>
            <a:r>
              <a:rPr lang="en-US" sz="3200" b="1" dirty="0"/>
              <a:t>Lifted up:</a:t>
            </a:r>
          </a:p>
          <a:p>
            <a:pPr marL="137160" indent="0">
              <a:buNone/>
            </a:pPr>
            <a:r>
              <a:rPr lang="en-US" sz="3200" b="1" dirty="0"/>
              <a:t>	-on a cross</a:t>
            </a:r>
          </a:p>
          <a:p>
            <a:pPr marL="137160" indent="0">
              <a:buNone/>
            </a:pPr>
            <a:r>
              <a:rPr lang="en-US" sz="3200" b="1" dirty="0"/>
              <a:t>	-resurrection</a:t>
            </a:r>
          </a:p>
          <a:p>
            <a:pPr marL="137160" indent="0">
              <a:buNone/>
            </a:pPr>
            <a:r>
              <a:rPr lang="en-US" sz="3200" b="1" dirty="0"/>
              <a:t>	-ascension to heaven</a:t>
            </a:r>
          </a:p>
          <a:p>
            <a:pPr marL="137160" indent="0">
              <a:buNone/>
            </a:pPr>
            <a:r>
              <a:rPr lang="en-US" sz="3200" b="1" dirty="0"/>
              <a:t>	-when we lift up Jesus</a:t>
            </a:r>
          </a:p>
          <a:p>
            <a:pPr marL="137160" indent="0">
              <a:buNone/>
            </a:pPr>
            <a:endParaRPr lang="en-US" b="1" dirty="0"/>
          </a:p>
        </p:txBody>
      </p:sp>
      <p:pic>
        <p:nvPicPr>
          <p:cNvPr id="3074" name="Picture 2" descr="Detail of Christ on the Cross">
            <a:extLst>
              <a:ext uri="{FF2B5EF4-FFF2-40B4-BE49-F238E27FC236}">
                <a16:creationId xmlns:a16="http://schemas.microsoft.com/office/drawing/2014/main" id="{5D975061-18EF-4803-A92A-D714FA8FE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0" y="696912"/>
            <a:ext cx="39243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41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John 13:1-17  Jesus Shows His Love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6730" y="2183130"/>
            <a:ext cx="3455670" cy="4400231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John 13:1  Jesus loved them “to the end.”</a:t>
            </a: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A double meaning</a:t>
            </a: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Jesus Washing the Apostles' Feet (Jesus Washing the Feet of the Apostles)">
            <a:extLst>
              <a:ext uri="{FF2B5EF4-FFF2-40B4-BE49-F238E27FC236}">
                <a16:creationId xmlns:a16="http://schemas.microsoft.com/office/drawing/2014/main" id="{A17A7109-841E-42A4-ACDE-257CC2016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911821"/>
            <a:ext cx="7825740" cy="521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16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02DA-D450-EE08-6F99-622436B90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Peter:  No Way, Lord!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16791-5CB8-CB46-DB5A-C45E281E3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891722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Was it:</a:t>
            </a:r>
          </a:p>
          <a:p>
            <a:pPr marL="137160" indent="0">
              <a:buNone/>
            </a:pPr>
            <a:endParaRPr lang="en-US" sz="1100" b="1" dirty="0"/>
          </a:p>
          <a:p>
            <a:pPr marL="137160" indent="0">
              <a:buNone/>
            </a:pPr>
            <a:r>
              <a:rPr lang="en-US" sz="3200" b="1" dirty="0"/>
              <a:t>1. He was too prideful for anyone to wash his feet.</a:t>
            </a:r>
          </a:p>
          <a:p>
            <a:pPr marL="137160" indent="0">
              <a:buNone/>
            </a:pPr>
            <a:endParaRPr lang="en-US" sz="1100" b="1" dirty="0"/>
          </a:p>
          <a:p>
            <a:pPr marL="137160" indent="0">
              <a:buNone/>
            </a:pPr>
            <a:r>
              <a:rPr lang="en-US" sz="3200" b="1" dirty="0"/>
              <a:t>2. He was so unselfish, he did not expect anyone to have to wash his feet.</a:t>
            </a:r>
          </a:p>
          <a:p>
            <a:pPr marL="137160" indent="0">
              <a:buNone/>
            </a:pPr>
            <a:endParaRPr lang="en-US" sz="1100" b="1" dirty="0"/>
          </a:p>
          <a:p>
            <a:pPr marL="137160" indent="0">
              <a:buNone/>
            </a:pPr>
            <a:r>
              <a:rPr lang="en-US" sz="3200" b="1" dirty="0"/>
              <a:t>3. He had a worldly idea of what it means to be a leader—that they should be served, not vice-versa.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 algn="r">
              <a:buNone/>
            </a:pPr>
            <a:r>
              <a:rPr lang="en-US" sz="3200" b="1" dirty="0"/>
              <a:t>Acts 20:35 More blessed to give than to receive</a:t>
            </a:r>
          </a:p>
        </p:txBody>
      </p:sp>
    </p:spTree>
    <p:extLst>
      <p:ext uri="{BB962C8B-B14F-4D97-AF65-F5344CB8AC3E}">
        <p14:creationId xmlns:p14="http://schemas.microsoft.com/office/powerpoint/2010/main" val="3548525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81D9-ABC0-4794-BBD0-9DEF1988A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13:15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6323-82B7-4D4B-B05E-3D7823CF2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31" y="1977390"/>
            <a:ext cx="4785472" cy="433197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Jesus:</a:t>
            </a:r>
          </a:p>
          <a:p>
            <a:pPr marL="137160" indent="0">
              <a:buNone/>
            </a:pPr>
            <a:r>
              <a:rPr lang="en-US" sz="3200" b="1" dirty="0"/>
              <a:t>Now that I, your Lord and Teacher have washed your feet, you also should wash one another’s feet.</a:t>
            </a:r>
          </a:p>
        </p:txBody>
      </p:sp>
      <p:pic>
        <p:nvPicPr>
          <p:cNvPr id="5122" name="Picture 2" descr="What really happened when Jesus washed his disciples feet. — Payton  Minzenmayer">
            <a:extLst>
              <a:ext uri="{FF2B5EF4-FFF2-40B4-BE49-F238E27FC236}">
                <a16:creationId xmlns:a16="http://schemas.microsoft.com/office/drawing/2014/main" id="{01AE715E-C10A-4B74-980A-B788288E4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502" y="1731410"/>
            <a:ext cx="6469268" cy="485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871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BB541-9B43-2911-5A45-29CF67DD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13:18-30  Betrayal!  Glorification!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0EBDB-178A-A82A-655D-3D04F1E91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3730" y="3039762"/>
            <a:ext cx="5218670" cy="326959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4000" b="1" dirty="0"/>
              <a:t>The disciple whom Jesus loved.   John!</a:t>
            </a:r>
          </a:p>
        </p:txBody>
      </p:sp>
      <p:pic>
        <p:nvPicPr>
          <p:cNvPr id="1026" name="Picture 2" descr="Was John the Disciple Whom Jesus Loved? - Reading Acts">
            <a:extLst>
              <a:ext uri="{FF2B5EF4-FFF2-40B4-BE49-F238E27FC236}">
                <a16:creationId xmlns:a16="http://schemas.microsoft.com/office/drawing/2014/main" id="{C0262B65-8C37-4C98-DC3D-E4BC92E1C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45" y="1600200"/>
            <a:ext cx="4802145" cy="514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863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746E1-6F31-65A2-D8D4-7DFFEB01E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Betrayal!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2A663-A359-52C9-8781-AB9EACB5C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68" y="1417638"/>
            <a:ext cx="6176602" cy="516572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How did Judas end up here?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1. Borrowed without asking.</a:t>
            </a:r>
          </a:p>
          <a:p>
            <a:pPr marL="137160" indent="0">
              <a:buNone/>
            </a:pPr>
            <a:endParaRPr lang="en-US" sz="900" b="1" dirty="0"/>
          </a:p>
          <a:p>
            <a:pPr marL="137160" indent="0">
              <a:buNone/>
            </a:pPr>
            <a:r>
              <a:rPr lang="en-US" sz="3200" b="1" dirty="0"/>
              <a:t>2. Borrowed again, but kept some for himself.</a:t>
            </a:r>
          </a:p>
          <a:p>
            <a:pPr marL="137160" indent="0">
              <a:buNone/>
            </a:pPr>
            <a:endParaRPr lang="en-US" sz="900" b="1" dirty="0"/>
          </a:p>
          <a:p>
            <a:pPr marL="137160" indent="0">
              <a:buNone/>
            </a:pPr>
            <a:r>
              <a:rPr lang="en-US" sz="3200" b="1" dirty="0"/>
              <a:t>3. Flat-out took money for himself.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4. Betrayed Jesus</a:t>
            </a:r>
          </a:p>
        </p:txBody>
      </p:sp>
      <p:pic>
        <p:nvPicPr>
          <p:cNvPr id="2050" name="Picture 2" descr="Judas: The Traitor &amp; the Treasurer ...">
            <a:extLst>
              <a:ext uri="{FF2B5EF4-FFF2-40B4-BE49-F238E27FC236}">
                <a16:creationId xmlns:a16="http://schemas.microsoft.com/office/drawing/2014/main" id="{A2AA14AF-FA40-82F1-6099-46212EDB4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970" y="1913725"/>
            <a:ext cx="5584662" cy="284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837AE-1816-C899-CB57-4E2BB5670430}"/>
              </a:ext>
            </a:extLst>
          </p:cNvPr>
          <p:cNvSpPr txBox="1"/>
          <p:nvPr/>
        </p:nvSpPr>
        <p:spPr>
          <a:xfrm>
            <a:off x="6771503" y="5474043"/>
            <a:ext cx="5205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solution: Be open at the temptation stage.</a:t>
            </a:r>
          </a:p>
        </p:txBody>
      </p:sp>
    </p:spTree>
    <p:extLst>
      <p:ext uri="{BB962C8B-B14F-4D97-AF65-F5344CB8AC3E}">
        <p14:creationId xmlns:p14="http://schemas.microsoft.com/office/powerpoint/2010/main" val="416836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3D8FA-E3B3-0B28-C6D8-74141256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3FD6-883D-1008-0047-2E73E3EE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13:31-35  As I Have Loved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B17F7-CF3E-E153-8595-930FC5C2F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208" y="1592494"/>
            <a:ext cx="4736386" cy="471686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v. 31  Now the Son of Man is glorified…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I will glorify him at once.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How? By dying on a cross.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3074" name="Picture 2" descr="As I Have Loved You – The New Harvest Christian Fellowship">
            <a:extLst>
              <a:ext uri="{FF2B5EF4-FFF2-40B4-BE49-F238E27FC236}">
                <a16:creationId xmlns:a16="http://schemas.microsoft.com/office/drawing/2014/main" id="{CACCF91B-6FF8-2510-B653-FC8247BBD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87" y="1715203"/>
            <a:ext cx="6133436" cy="459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000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EDD69-9F33-4D18-B791-0723DBD9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13:31-35  As I Have Loved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C86DE-5FB1-46D1-AB32-B8916EE14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731146"/>
            <a:ext cx="5486400" cy="457821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Little children…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Love one another as I have loved you.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By this all people will know that you are my disciples.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7F6CC8-4A90-4397-84F5-8D5FBFC51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4646" y="1600200"/>
            <a:ext cx="7063741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07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204C-B192-15AC-4817-4590B849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13:36-39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4A50A-776B-745C-AA18-D2DB857B0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600" b="1" dirty="0"/>
              <a:t>Jesus:  You cannot go where I am going</a:t>
            </a:r>
          </a:p>
          <a:p>
            <a:pPr marL="137160" indent="0" algn="r">
              <a:buNone/>
            </a:pPr>
            <a:r>
              <a:rPr lang="en-US" sz="3600" b="1" dirty="0"/>
              <a:t>But you will later…</a:t>
            </a:r>
          </a:p>
          <a:p>
            <a:pPr marL="137160" indent="0" algn="r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Peter will deny Jesus three times.</a:t>
            </a:r>
          </a:p>
        </p:txBody>
      </p:sp>
    </p:spTree>
    <p:extLst>
      <p:ext uri="{BB962C8B-B14F-4D97-AF65-F5344CB8AC3E}">
        <p14:creationId xmlns:p14="http://schemas.microsoft.com/office/powerpoint/2010/main" val="2407464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72493-E79D-3040-C38E-BD1C8715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A3433-3D22-CB1C-61C4-090DE0D5A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Let us wash one another’s feet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Jesus is glorified through the most inglorious means imaginable.  What about you?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Let us love one another as Jesus </a:t>
            </a:r>
            <a:r>
              <a:rPr lang="en-US" sz="3200" b="1"/>
              <a:t>has loved us.</a:t>
            </a:r>
          </a:p>
        </p:txBody>
      </p:sp>
    </p:spTree>
    <p:extLst>
      <p:ext uri="{BB962C8B-B14F-4D97-AF65-F5344CB8AC3E}">
        <p14:creationId xmlns:p14="http://schemas.microsoft.com/office/powerpoint/2010/main" val="595488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25883</TotalTime>
  <Words>496</Words>
  <Application>Microsoft Office PowerPoint</Application>
  <PresentationFormat>Widescreen</PresentationFormat>
  <Paragraphs>98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XV</vt:lpstr>
      <vt:lpstr>Last Week: John Chapter 12</vt:lpstr>
      <vt:lpstr>John 12  Glorification of the King</vt:lpstr>
      <vt:lpstr>John 12:1-8</vt:lpstr>
      <vt:lpstr>John 12:12-16 The Passion Story Begins </vt:lpstr>
      <vt:lpstr>PowerPoint Presentation</vt:lpstr>
      <vt:lpstr>John 12:30-36 Jesus Glorified</vt:lpstr>
      <vt:lpstr>John 13:1-17  Jesus Shows His Love</vt:lpstr>
      <vt:lpstr>Peter:  No Way, Lord!</vt:lpstr>
      <vt:lpstr>John 13:15</vt:lpstr>
      <vt:lpstr>John 13:18-30  Betrayal!  Glorification!</vt:lpstr>
      <vt:lpstr>Betrayal!</vt:lpstr>
      <vt:lpstr>John 13:31-35  As I Have Loved You</vt:lpstr>
      <vt:lpstr>John 13:31-35  As I Have Loved You</vt:lpstr>
      <vt:lpstr>John 13:36-39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158</cp:revision>
  <dcterms:created xsi:type="dcterms:W3CDTF">2020-11-05T23:37:34Z</dcterms:created>
  <dcterms:modified xsi:type="dcterms:W3CDTF">2025-06-08T23:34:27Z</dcterms:modified>
</cp:coreProperties>
</file>