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257" r:id="rId3"/>
    <p:sldId id="418" r:id="rId4"/>
    <p:sldId id="417" r:id="rId5"/>
    <p:sldId id="420" r:id="rId6"/>
    <p:sldId id="436" r:id="rId7"/>
    <p:sldId id="437" r:id="rId8"/>
    <p:sldId id="440" r:id="rId9"/>
    <p:sldId id="438" r:id="rId10"/>
    <p:sldId id="439" r:id="rId11"/>
    <p:sldId id="441" r:id="rId12"/>
    <p:sldId id="422" r:id="rId13"/>
    <p:sldId id="42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57" autoAdjust="0"/>
    <p:restoredTop sz="94660"/>
  </p:normalViewPr>
  <p:slideViewPr>
    <p:cSldViewPr snapToGrid="0">
      <p:cViewPr varScale="1">
        <p:scale>
          <a:sx n="62" d="100"/>
          <a:sy n="62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9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9934-23FC-438B-8A55-2DE95F6FF853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5C3A3-C2EF-43E3-9DC1-607061503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340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3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4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0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39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7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9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7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84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8121" y="71022"/>
            <a:ext cx="7877320" cy="1192699"/>
          </a:xfrm>
        </p:spPr>
        <p:txBody>
          <a:bodyPr>
            <a:normAutofit/>
          </a:bodyPr>
          <a:lstStyle/>
          <a:p>
            <a:r>
              <a:rPr lang="en-US" sz="4400" dirty="0"/>
              <a:t>The Gospel of John XVIII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50787" y="2414427"/>
            <a:ext cx="5137078" cy="3870964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FFFF00"/>
                </a:solidFill>
              </a:rPr>
              <a:t>John Ch 16</a:t>
            </a: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  <a:p>
            <a:pPr algn="l"/>
            <a:r>
              <a:rPr lang="en-US" sz="3200" b="1" dirty="0">
                <a:solidFill>
                  <a:srgbClr val="FFFF00"/>
                </a:solidFill>
              </a:rPr>
              <a:t>I Have Overcome the World</a:t>
            </a: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://www.milligan.edu/administrative/mmatson/john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33" y="1604828"/>
            <a:ext cx="4109622" cy="525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A5A21-BC49-49A5-B9E3-8F55AF3E1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In My Father’s There are Many Rooms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800EFF-058C-4EE5-8B14-A7297227B2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195" y="1710369"/>
            <a:ext cx="7571362" cy="47085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F16F06-4248-8674-EEAC-7AC596E432D4}"/>
              </a:ext>
            </a:extLst>
          </p:cNvPr>
          <p:cNvSpPr txBox="1"/>
          <p:nvPr/>
        </p:nvSpPr>
        <p:spPr>
          <a:xfrm>
            <a:off x="8560106" y="3128790"/>
            <a:ext cx="34923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Book Antiqua"/>
              </a:rPr>
              <a:t>Trust in God.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Book Antiqua"/>
              </a:rPr>
              <a:t>Trust also in me.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373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0EA0E-3A60-431E-B67A-23D29474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827" y="274637"/>
            <a:ext cx="11042573" cy="1267723"/>
          </a:xfrm>
        </p:spPr>
        <p:txBody>
          <a:bodyPr>
            <a:noAutofit/>
          </a:bodyPr>
          <a:lstStyle/>
          <a:p>
            <a:r>
              <a:rPr lang="en-US" sz="3600" dirty="0"/>
              <a:t>John 14:5-14 </a:t>
            </a:r>
            <a:br>
              <a:rPr lang="en-US" sz="3600" dirty="0"/>
            </a:br>
            <a:r>
              <a:rPr lang="en-US" sz="3600" dirty="0"/>
              <a:t>I AM the Way the Truth and the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05A0C-EC10-400A-9AF3-8F12222F1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08" y="2000010"/>
            <a:ext cx="6015211" cy="4772059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I AM the way</a:t>
            </a:r>
          </a:p>
          <a:p>
            <a:pPr marL="137160" indent="0">
              <a:buNone/>
            </a:pPr>
            <a:r>
              <a:rPr lang="en-US" b="1" dirty="0"/>
              <a:t> “The Way” Acts 22:14, Acts 9:2, 19:9, 22:4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I AM the truth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I Am the life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 algn="ctr">
              <a:buNone/>
            </a:pPr>
            <a:r>
              <a:rPr lang="en-US" b="1" dirty="0">
                <a:solidFill>
                  <a:srgbClr val="FFFF00"/>
                </a:solidFill>
              </a:rPr>
              <a:t>Which is most comforting to you?</a:t>
            </a:r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  <a:p>
            <a:pPr marL="137160" indent="0">
              <a:buNone/>
            </a:pPr>
            <a:endParaRPr lang="en-US" sz="2400" b="1" dirty="0"/>
          </a:p>
        </p:txBody>
      </p:sp>
      <p:pic>
        <p:nvPicPr>
          <p:cNvPr id="1026" name="Picture 2" descr="Are More One Way Streets on the Menu? | The Georgetown Metropolitan">
            <a:extLst>
              <a:ext uri="{FF2B5EF4-FFF2-40B4-BE49-F238E27FC236}">
                <a16:creationId xmlns:a16="http://schemas.microsoft.com/office/drawing/2014/main" id="{5B260132-F452-4365-8682-F17156698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276" y="1724588"/>
            <a:ext cx="4772059" cy="477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970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DCE7-27CB-48A3-91B1-190F9BAF1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5224" y="274638"/>
            <a:ext cx="7517176" cy="1143000"/>
          </a:xfrm>
        </p:spPr>
        <p:txBody>
          <a:bodyPr>
            <a:normAutofit/>
          </a:bodyPr>
          <a:lstStyle/>
          <a:p>
            <a:r>
              <a:rPr lang="en-US" sz="4400" dirty="0"/>
              <a:t>Verse for the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6F6FF-1CC3-43BF-8291-4A1EEC69F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477" y="2864386"/>
            <a:ext cx="5337457" cy="344497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John 14:27 Do not let your heart be troubled, and do not be afraid.</a:t>
            </a:r>
          </a:p>
        </p:txBody>
      </p:sp>
      <p:pic>
        <p:nvPicPr>
          <p:cNvPr id="1026" name="Picture 2" descr="Standing on the Edge of a Cliff . . . | Transparent with Myself">
            <a:extLst>
              <a:ext uri="{FF2B5EF4-FFF2-40B4-BE49-F238E27FC236}">
                <a16:creationId xmlns:a16="http://schemas.microsoft.com/office/drawing/2014/main" id="{EE2FC687-CBE1-479F-B83E-05104045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39" y="605928"/>
            <a:ext cx="4487322" cy="586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67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15:18-25  The reason we need so much comfort:  Persecution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160" y="1676400"/>
            <a:ext cx="5069440" cy="46329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</a:rPr>
              <a:t>Jesus “assures” them with six if…  then.. statements.  15:</a:t>
            </a:r>
            <a:r>
              <a:rPr lang="en-US" b="1" dirty="0">
                <a:solidFill>
                  <a:srgbClr val="FFFF00"/>
                </a:solidFill>
                <a:latin typeface="Times New Roman"/>
                <a:ea typeface="Times New Roman"/>
              </a:rPr>
              <a:t>18, 19, 20 (2x), 22, 24.</a:t>
            </a:r>
          </a:p>
          <a:p>
            <a:pPr marL="137160" indent="0">
              <a:buNone/>
            </a:pPr>
            <a:endParaRPr lang="en-US" sz="1100" b="1" dirty="0">
              <a:solidFill>
                <a:srgbClr val="FFFF00"/>
              </a:solidFill>
              <a:latin typeface="Times New Roman"/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  <a:latin typeface="Times New Roman"/>
              </a:rPr>
              <a:t>They do not hate you.  They hate me and they hate my Father.</a:t>
            </a:r>
          </a:p>
          <a:p>
            <a:pPr marL="137160" indent="0">
              <a:buNone/>
            </a:pPr>
            <a:endParaRPr lang="en-US" sz="1000" b="1" dirty="0">
              <a:solidFill>
                <a:srgbClr val="FFFF00"/>
              </a:solidFill>
              <a:latin typeface="Times New Roman"/>
            </a:endParaRPr>
          </a:p>
          <a:p>
            <a:pPr marL="137160" indent="0">
              <a:buNone/>
            </a:pPr>
            <a:r>
              <a:rPr lang="en-US" b="1" dirty="0">
                <a:solidFill>
                  <a:srgbClr val="FFFF00"/>
                </a:solidFill>
                <a:latin typeface="Times New Roman"/>
              </a:rPr>
              <a:t>Their hatred is not reasonable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2290" name="Picture 2" descr="http://4.bp.blogspot.com/_azr7yjjFc84/S9nE5mhG0JI/AAAAAAAAAEE/lEKFftD5QxI/s1600/persecution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70" y="1574830"/>
            <a:ext cx="5153323" cy="528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29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5D727-D054-A368-25EA-6C67F9344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 they persecute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AF92-8CB8-B58E-9DD2-915B7D1CD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Because we are Christ-like.</a:t>
            </a:r>
          </a:p>
          <a:p>
            <a:pPr marL="137160" indent="0">
              <a:buNone/>
            </a:pPr>
            <a:r>
              <a:rPr lang="en-US" sz="3200" b="1" dirty="0"/>
              <a:t>Because we call them to change.</a:t>
            </a:r>
          </a:p>
          <a:p>
            <a:pPr marL="137160" indent="0">
              <a:buNone/>
            </a:pPr>
            <a:r>
              <a:rPr lang="en-US" sz="3200" b="1" dirty="0"/>
              <a:t>Because our righteous lives make them look bad.</a:t>
            </a:r>
          </a:p>
          <a:p>
            <a:pPr marL="137160" indent="0">
              <a:buNone/>
            </a:pPr>
            <a:r>
              <a:rPr lang="en-US" sz="3200" b="1" dirty="0"/>
              <a:t>Because we call them to love God more than self.</a:t>
            </a:r>
          </a:p>
          <a:p>
            <a:pPr marL="137160" indent="0">
              <a:buNone/>
            </a:pPr>
            <a:r>
              <a:rPr lang="en-US" sz="3200" b="1" dirty="0"/>
              <a:t>Because we call them to love those they hate.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None of this is rational</a:t>
            </a:r>
          </a:p>
        </p:txBody>
      </p:sp>
    </p:spTree>
    <p:extLst>
      <p:ext uri="{BB962C8B-B14F-4D97-AF65-F5344CB8AC3E}">
        <p14:creationId xmlns:p14="http://schemas.microsoft.com/office/powerpoint/2010/main" val="2292441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B3F92-9806-7EFB-5EFF-E4799D8D4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01445-99D0-B5D9-8D57-9866F37D0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Our emotions:  They hate me.  What did I do wrong?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Reality:  It is because you are being Christ-like and loving them (ideally!).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Jesus: Let us hold on to the reality here.</a:t>
            </a:r>
          </a:p>
        </p:txBody>
      </p:sp>
    </p:spTree>
    <p:extLst>
      <p:ext uri="{BB962C8B-B14F-4D97-AF65-F5344CB8AC3E}">
        <p14:creationId xmlns:p14="http://schemas.microsoft.com/office/powerpoint/2010/main" val="23438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648DC-5F6B-EEA3-7BC2-6E92F2A79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15:26-6:4   Comfort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DE9F1-16C6-A3A2-9B74-7C696AABA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John 15:26   The Holy Spirit is your Advocate.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He will put words into your mouth. Luke 12:11-12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Remember, I told you ahead of time.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81994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59462-C8FC-34AC-8524-7FBE35E3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16:5-15   Comfort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0C359-6610-5AA5-B9D8-D45BCDF81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John 16:6-7  It is good for you that I am going away.  What????!!!!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I got you!</a:t>
            </a:r>
          </a:p>
          <a:p>
            <a:pPr marL="137160" indent="0">
              <a:buNone/>
            </a:pPr>
            <a:r>
              <a:rPr lang="en-US" sz="3200" b="1" dirty="0"/>
              <a:t>The Holy Spirit will put words in your mouth.</a:t>
            </a:r>
          </a:p>
          <a:p>
            <a:pPr marL="137160" indent="0">
              <a:buNone/>
            </a:pPr>
            <a:r>
              <a:rPr lang="en-US" sz="3200" b="1" dirty="0"/>
              <a:t>He will convict the world about sin, righteousness and judgment.</a:t>
            </a:r>
          </a:p>
          <a:p>
            <a:pPr marL="137160" indent="0">
              <a:buNone/>
            </a:pPr>
            <a:r>
              <a:rPr lang="en-US" sz="3200" b="1" dirty="0"/>
              <a:t>You will have miraculous understanding of Scripture.</a:t>
            </a:r>
          </a:p>
        </p:txBody>
      </p:sp>
    </p:spTree>
    <p:extLst>
      <p:ext uri="{BB962C8B-B14F-4D97-AF65-F5344CB8AC3E}">
        <p14:creationId xmlns:p14="http://schemas.microsoft.com/office/powerpoint/2010/main" val="10307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6D130-76A7-8C26-B12C-B3C8A0F17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16:16-24   Comfort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5EEED-3547-CA46-B8CF-26B0CDE3A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578" y="1664412"/>
            <a:ext cx="10698822" cy="464494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Your grief and mourning will turn to joy.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It will get rough, but I have you covered.</a:t>
            </a:r>
          </a:p>
        </p:txBody>
      </p:sp>
    </p:spTree>
    <p:extLst>
      <p:ext uri="{BB962C8B-B14F-4D97-AF65-F5344CB8AC3E}">
        <p14:creationId xmlns:p14="http://schemas.microsoft.com/office/powerpoint/2010/main" val="1348049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3AE19-1826-4727-B6EE-CFD5949F6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16:29-33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5945C-A1AD-491D-86AE-038457C41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039810"/>
            <a:ext cx="5131294" cy="4269549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Here is our take-home lesson: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Take heart, I have overcome the world!</a:t>
            </a:r>
          </a:p>
        </p:txBody>
      </p:sp>
      <p:pic>
        <p:nvPicPr>
          <p:cNvPr id="2050" name="Picture 2" descr="Image result for take heart i have overcome the world">
            <a:extLst>
              <a:ext uri="{FF2B5EF4-FFF2-40B4-BE49-F238E27FC236}">
                <a16:creationId xmlns:a16="http://schemas.microsoft.com/office/drawing/2014/main" id="{BF204FDD-6A29-4178-A6FC-C987305E3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813" y="1614575"/>
            <a:ext cx="4877597" cy="487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000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D1C50-2023-BE06-0C76-2D1F5BF9C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CCA82-6B13-1607-50CF-2329396BD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302" y="1417638"/>
            <a:ext cx="10709097" cy="489172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To the extent we reflect Christ, we will be persecuted.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But, we have the Holy Spirit/Counselor who will put words in our mouth and, through us, convict the world of sin, righteousness and judgment.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Bottom line:  Take heart, I have overcome the world.  And so will you!</a:t>
            </a:r>
          </a:p>
        </p:txBody>
      </p:sp>
    </p:spTree>
    <p:extLst>
      <p:ext uri="{BB962C8B-B14F-4D97-AF65-F5344CB8AC3E}">
        <p14:creationId xmlns:p14="http://schemas.microsoft.com/office/powerpoint/2010/main" val="8763625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30937</TotalTime>
  <Words>428</Words>
  <Application>Microsoft Office PowerPoint</Application>
  <PresentationFormat>Widescreen</PresentationFormat>
  <Paragraphs>73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Apex</vt:lpstr>
      <vt:lpstr>1_Apex</vt:lpstr>
      <vt:lpstr>The Gospel of John XVIII</vt:lpstr>
      <vt:lpstr>In My Father’s There are Many Rooms</vt:lpstr>
      <vt:lpstr>John 14:5-14  I AM the Way the Truth and the Life</vt:lpstr>
      <vt:lpstr>Verse for the Week</vt:lpstr>
      <vt:lpstr>John 15:18-25  The reason we need so much comfort:  Persecution</vt:lpstr>
      <vt:lpstr>Why do they persecute us?</vt:lpstr>
      <vt:lpstr>PowerPoint Presentation</vt:lpstr>
      <vt:lpstr>John 15:26-6:4   Comfort</vt:lpstr>
      <vt:lpstr>John 16:5-15   Comfort</vt:lpstr>
      <vt:lpstr>John 16:16-24   Comfort</vt:lpstr>
      <vt:lpstr>John 16:29-33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of John</dc:title>
  <dc:creator>John Oakes</dc:creator>
  <cp:lastModifiedBy>John Oakes</cp:lastModifiedBy>
  <cp:revision>180</cp:revision>
  <dcterms:created xsi:type="dcterms:W3CDTF">2020-11-05T23:37:34Z</dcterms:created>
  <dcterms:modified xsi:type="dcterms:W3CDTF">2025-06-23T16:04:12Z</dcterms:modified>
</cp:coreProperties>
</file>