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B5BD8D-E238-4728-AF6F-7578943A0546}" v="277" dt="2025-06-28T20:34:03.7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58" d="100"/>
          <a:sy n="58" d="100"/>
        </p:scale>
        <p:origin x="928" y="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5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3" y="1013986"/>
            <a:ext cx="7714388" cy="3260635"/>
          </a:xfrm>
        </p:spPr>
        <p:txBody>
          <a:bodyPr anchor="b"/>
          <a:lstStyle>
            <a:lvl1pPr algn="l">
              <a:defRPr sz="3733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3" y="4848466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609585" indent="0" algn="ctr">
              <a:buNone/>
              <a:defRPr sz="2400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70120-CDFC-48DE-A6EA-6DEEDD0E436A}" type="datetimeFigureOut">
              <a:rPr lang="en-US" dirty="0"/>
              <a:t>7/1/2025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1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803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5" y="1045447"/>
            <a:ext cx="9238435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5" y="2286000"/>
            <a:ext cx="9238435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FAAF-C467-4C93-8ECD-39AF5A14D498}" type="datetimeFigureOut">
              <a:rPr lang="en-US" dirty="0"/>
              <a:t>7/1/2025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07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58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9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E480-B2BA-4553-A144-61E7F75833ED}" type="datetimeFigureOut">
              <a:rPr lang="en-US" dirty="0"/>
              <a:t>7/1/2025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191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5" y="1013411"/>
            <a:ext cx="9238435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7" y="2135567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7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682A-6B53-4B08-AE4D-4C5E659103CC}" type="datetimeFigureOut">
              <a:rPr lang="en-US" dirty="0"/>
              <a:t>7/1/2025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966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5" y="1079150"/>
            <a:ext cx="9238435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9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00" b="0" cap="all" spc="400" baseline="0">
                <a:solidFill>
                  <a:schemeClr val="tx1"/>
                </a:solidFill>
                <a:latin typeface="+mj-lt"/>
              </a:defRPr>
            </a:lvl1pPr>
            <a:lvl2pPr marL="609585" indent="0">
              <a:buNone/>
              <a:defRPr sz="24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7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00" b="0" cap="all" spc="400" baseline="0">
                <a:solidFill>
                  <a:schemeClr val="tx1"/>
                </a:solidFill>
                <a:latin typeface="+mj-lt"/>
              </a:defRPr>
            </a:lvl1pPr>
            <a:lvl2pPr marL="609585" indent="0">
              <a:buNone/>
              <a:defRPr sz="24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9F0F6-BEBB-4894-ABB2-75C5CBE0DDB9}" type="datetimeFigureOut">
              <a:rPr lang="en-US" dirty="0"/>
              <a:t>7/1/2025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8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8"/>
            <a:ext cx="808263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1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4425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9E5F-17D9-4A30-9DA3-64E46A6DF111}" type="datetimeFigureOut">
              <a:rPr lang="en-US" dirty="0"/>
              <a:t>7/1/2025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29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C5F0-3BC3-4718-BCCA-24B5655EC864}" type="datetimeFigureOut">
              <a:rPr lang="en-US" dirty="0"/>
              <a:t>7/1/2025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2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1" y="1558944"/>
            <a:ext cx="3279689" cy="1864196"/>
          </a:xfrm>
        </p:spPr>
        <p:txBody>
          <a:bodyPr anchor="b"/>
          <a:lstStyle>
            <a:lvl1pPr algn="r">
              <a:defRPr sz="3733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2" y="762000"/>
            <a:ext cx="5333999" cy="5334000"/>
          </a:xfrm>
        </p:spPr>
        <p:txBody>
          <a:bodyPr anchor="ctr">
            <a:normAutofit/>
          </a:bodyPr>
          <a:lstStyle>
            <a:lvl1pPr>
              <a:defRPr sz="3733">
                <a:solidFill>
                  <a:schemeClr val="tx1"/>
                </a:solidFill>
              </a:defRPr>
            </a:lvl1pPr>
            <a:lvl2pPr>
              <a:defRPr sz="3200">
                <a:solidFill>
                  <a:schemeClr val="tx1"/>
                </a:solidFill>
              </a:defRPr>
            </a:lvl2pPr>
            <a:lvl3pPr>
              <a:defRPr sz="2667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4"/>
            <a:ext cx="3233096" cy="1933605"/>
          </a:xfrm>
        </p:spPr>
        <p:txBody>
          <a:bodyPr/>
          <a:lstStyle>
            <a:lvl1pPr marL="0" indent="0" algn="r">
              <a:buNone/>
              <a:defRPr sz="2133">
                <a:solidFill>
                  <a:schemeClr val="tx1"/>
                </a:solidFill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8BD81-465B-40F2-9A54-9DF3B12AF598}" type="datetimeFigureOut">
              <a:rPr lang="en-US" dirty="0"/>
              <a:t>7/1/2025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311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7" cy="2045874"/>
          </a:xfrm>
        </p:spPr>
        <p:txBody>
          <a:bodyPr anchor="b"/>
          <a:lstStyle>
            <a:lvl1pPr algn="r">
              <a:defRPr sz="3733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334002" y="762000"/>
            <a:ext cx="5333999" cy="5334000"/>
          </a:xfrm>
        </p:spPr>
        <p:txBody>
          <a:bodyPr anchor="t"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5" y="3649684"/>
            <a:ext cx="3243292" cy="1684317"/>
          </a:xfrm>
        </p:spPr>
        <p:txBody>
          <a:bodyPr/>
          <a:lstStyle>
            <a:lvl1pPr marL="0" indent="0" algn="r">
              <a:buNone/>
              <a:defRPr sz="2133">
                <a:solidFill>
                  <a:schemeClr val="tx1"/>
                </a:solidFill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3CEF-64EF-4C43-9530-8E9CBFD2CAD1}" type="datetimeFigureOut">
              <a:rPr lang="en-US" dirty="0"/>
              <a:t>7/1/2025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356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5" y="2229959"/>
            <a:ext cx="9238435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5BA7-0A17-4D30-9B66-E29324151C73}" type="datetimeFigureOut">
              <a:rPr lang="en-US" dirty="0"/>
              <a:t>7/1/2025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334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701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3" y="1467701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BB1B-D40A-4DB9-B3DE-BAAE675B83CD}" type="datetimeFigureOut">
              <a:rPr lang="en-US" dirty="0"/>
              <a:t>7/1/2025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213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5" y="1041623"/>
            <a:ext cx="9238435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5" y="2286001"/>
            <a:ext cx="9238435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9" y="4891319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3" b="1" cap="all" spc="400" baseline="0">
                <a:solidFill>
                  <a:schemeClr val="tx1"/>
                </a:solidFill>
              </a:defRPr>
            </a:lvl1pPr>
          </a:lstStyle>
          <a:p>
            <a:fld id="{B70A3DFD-A535-46B2-84C1-61DC8B16A904}" type="datetimeFigureOut">
              <a:rPr lang="en-US" dirty="0"/>
              <a:t>7/1/2025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3" y="1609894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3" b="1" cap="all" spc="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9092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200" userDrawn="1">
          <p15:clr>
            <a:srgbClr val="F26B43"/>
          </p15:clr>
        </p15:guide>
        <p15:guide id="4" pos="6720" userDrawn="1">
          <p15:clr>
            <a:srgbClr val="F26B43"/>
          </p15:clr>
        </p15:guide>
        <p15:guide id="16" pos="480" userDrawn="1">
          <p15:clr>
            <a:srgbClr val="F26B43"/>
          </p15:clr>
        </p15:guide>
        <p15:guide id="23" orient="horz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52" y="1744682"/>
            <a:ext cx="4967421" cy="1684318"/>
          </a:xfrm>
        </p:spPr>
        <p:txBody>
          <a:bodyPr anchor="b">
            <a:noAutofit/>
          </a:bodyPr>
          <a:lstStyle/>
          <a:p>
            <a:pPr>
              <a:lnSpc>
                <a:spcPct val="110000"/>
              </a:lnSpc>
            </a:pPr>
            <a:r>
              <a:rPr lang="en-US" sz="4400" dirty="0"/>
              <a:t>John XVII: The True Vine</a:t>
            </a:r>
          </a:p>
        </p:txBody>
      </p:sp>
      <p:pic>
        <p:nvPicPr>
          <p:cNvPr id="5" name="Picture 4" descr="A bunch of grapes on a vine&#10;&#10;AI-generated content may be incorrect.">
            <a:extLst>
              <a:ext uri="{FF2B5EF4-FFF2-40B4-BE49-F238E27FC236}">
                <a16:creationId xmlns:a16="http://schemas.microsoft.com/office/drawing/2014/main" id="{141921D4-6C15-C61C-0EA4-9B8215CB8D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660" r="13279" b="2"/>
          <a:stretch>
            <a:fillRect/>
          </a:stretch>
        </p:blipFill>
        <p:spPr>
          <a:xfrm>
            <a:off x="6516020" y="-303575"/>
            <a:ext cx="5371180" cy="7161575"/>
          </a:xfrm>
          <a:prstGeom prst="rect">
            <a:avLst/>
          </a:prstGeom>
          <a:noFill/>
        </p:spPr>
      </p:pic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4BFCA0AA-2993-BE05-EC71-8C87A1C047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99159" y="3649684"/>
            <a:ext cx="2432469" cy="1684317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AA12EB70-B6E5-5728-347B-DAC3A0DBEE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9043155" y="4936959"/>
            <a:ext cx="2673295" cy="2738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C8FCCA5-0CE9-4042-BD8C-280FC95E672C}" type="datetime1">
              <a:rPr lang="en-US"/>
              <a:pPr>
                <a:spcAft>
                  <a:spcPts val="600"/>
                </a:spcAft>
              </a:pPr>
              <a:t>7/1/2025</a:t>
            </a:fld>
            <a:endParaRPr lang="en-U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87FA79FE-5713-F992-B9D7-EEBF2FA11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045089" y="1655534"/>
            <a:ext cx="2669427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00"/>
              <a:t>
              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E44F8F66-1392-0166-E9C6-E6A6CB466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3681" y="3219853"/>
            <a:ext cx="472240" cy="42983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96A61CA-0502-4EE4-9724-96EA822543E5}" type="slidenum">
              <a:rPr lang="en-US" dirty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311" y="859316"/>
            <a:ext cx="8015689" cy="1043687"/>
          </a:xfrm>
        </p:spPr>
        <p:txBody>
          <a:bodyPr anchor="b">
            <a:normAutofit/>
          </a:bodyPr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4231" y="2225407"/>
            <a:ext cx="5163794" cy="387059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b="1" dirty="0"/>
              <a:t>Expect persecution because of Christ</a:t>
            </a:r>
            <a:endParaRPr lang="en-US" sz="2800" dirty="0"/>
          </a:p>
          <a:p>
            <a:r>
              <a:rPr lang="en-US" sz="2800" b="1" dirty="0"/>
              <a:t>Rely on the Holy Spirit</a:t>
            </a:r>
            <a:endParaRPr lang="en-US" sz="2800" dirty="0"/>
          </a:p>
          <a:p>
            <a:r>
              <a:rPr lang="en-US" sz="2800" b="1" dirty="0"/>
              <a:t>Take heart Jesus has overcome the world</a:t>
            </a:r>
            <a:endParaRPr lang="en-US" sz="2800" dirty="0"/>
          </a:p>
        </p:txBody>
      </p:sp>
      <p:pic>
        <p:nvPicPr>
          <p:cNvPr id="4" name="Picture 3" descr="A painting of a person holding a book&#10;&#10;AI-generated content may be incorrect.">
            <a:extLst>
              <a:ext uri="{FF2B5EF4-FFF2-40B4-BE49-F238E27FC236}">
                <a16:creationId xmlns:a16="http://schemas.microsoft.com/office/drawing/2014/main" id="{563BEC5D-E4B1-4460-3033-1EBE5372A5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7501"/>
          <a:stretch>
            <a:fillRect/>
          </a:stretch>
        </p:blipFill>
        <p:spPr>
          <a:xfrm>
            <a:off x="6692975" y="457742"/>
            <a:ext cx="5163793" cy="6065177"/>
          </a:xfrm>
          <a:prstGeom prst="rect">
            <a:avLst/>
          </a:prstGeom>
          <a:noFill/>
        </p:spPr>
      </p:pic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6D482C78-5472-499F-B500-B9DA1BF9F8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9043155" y="4936959"/>
            <a:ext cx="2673295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4A5B9465-B1DC-4BD3-ABDC-5B4799BE7A4D}" type="datetime1">
              <a:rPr lang="en-US"/>
              <a:pPr>
                <a:spcAft>
                  <a:spcPts val="600"/>
                </a:spcAft>
              </a:pPr>
              <a:t>7/1/2025</a:t>
            </a:fld>
            <a:endParaRPr lang="en-US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DB022AD5-CEAD-3D5D-EFC1-0CC5D1E37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045089" y="1655534"/>
            <a:ext cx="2669427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5FC4D8E5-7AAE-85FF-332B-BC6346524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3681" y="3219853"/>
            <a:ext cx="472240" cy="429830"/>
          </a:xfrm>
        </p:spPr>
        <p:txBody>
          <a:bodyPr/>
          <a:lstStyle/>
          <a:p>
            <a:pPr>
              <a:spcAft>
                <a:spcPts val="600"/>
              </a:spcAft>
            </a:pPr>
            <a:fld id="{196A61CA-0502-4EE4-9724-96EA822543E5}" type="slidenum">
              <a:rPr lang="en-US" dirty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283" y="1045447"/>
            <a:ext cx="10377888" cy="857559"/>
          </a:xfrm>
        </p:spPr>
        <p:txBody>
          <a:bodyPr/>
          <a:lstStyle/>
          <a:p>
            <a:r>
              <a:rPr sz="3600" dirty="0"/>
              <a:t>God’s Vineyard Vision (Isaiah 5:1–7)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9565" y="2286000"/>
            <a:ext cx="9862724" cy="429107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sz="2800" b="1" dirty="0"/>
              <a:t>God’s intent: Fruit of justice and righteousness</a:t>
            </a:r>
            <a:endParaRPr lang="en-US" sz="2800" b="1" dirty="0"/>
          </a:p>
          <a:p>
            <a:r>
              <a:rPr sz="2800" b="1" dirty="0"/>
              <a:t>God’s effort: Dug, cleared, planted, watched</a:t>
            </a:r>
          </a:p>
          <a:p>
            <a:r>
              <a:rPr sz="2800" b="1" dirty="0"/>
              <a:t>Outcome: Only wild grapes (sin, injustice)</a:t>
            </a:r>
          </a:p>
          <a:p>
            <a:r>
              <a:rPr sz="2800" b="1" dirty="0"/>
              <a:t>Result: Judgment and devastation</a:t>
            </a:r>
          </a:p>
          <a:p>
            <a:r>
              <a:rPr sz="2800" b="1" dirty="0"/>
              <a:t> Isaiah 27</a:t>
            </a:r>
            <a:r>
              <a:rPr lang="en-US" sz="2800" b="1" dirty="0"/>
              <a:t>:</a:t>
            </a:r>
            <a:r>
              <a:rPr sz="2800" b="1" dirty="0"/>
              <a:t> Promise of Restoration</a:t>
            </a:r>
          </a:p>
          <a:p>
            <a:r>
              <a:rPr sz="2800" b="1" dirty="0"/>
              <a:t>“Now Jesus says, ‘I am the true vine</a:t>
            </a:r>
            <a:r>
              <a:rPr lang="en-US" sz="2800" b="1" dirty="0"/>
              <a:t>.’</a:t>
            </a:r>
            <a:endParaRPr sz="2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540" y="762001"/>
            <a:ext cx="11743980" cy="780360"/>
          </a:xfrm>
        </p:spPr>
        <p:txBody>
          <a:bodyPr/>
          <a:lstStyle/>
          <a:p>
            <a:r>
              <a:rPr sz="3600" dirty="0"/>
              <a:t>The True Vine &amp; The Gardener (John 15:1–2)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9565" y="1927952"/>
            <a:ext cx="10094078" cy="416804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sz="3200" b="1" dirty="0"/>
              <a:t>Jesus = True Vine (faithful Israel)</a:t>
            </a:r>
            <a:endParaRPr lang="en-US" sz="3200" b="1" dirty="0"/>
          </a:p>
          <a:p>
            <a:r>
              <a:rPr sz="3200" b="1" dirty="0"/>
              <a:t>The Father = Gardener</a:t>
            </a:r>
          </a:p>
          <a:p>
            <a:r>
              <a:rPr sz="3200" b="1" dirty="0"/>
              <a:t>Dead branches cut; fruitful branches pruned</a:t>
            </a:r>
          </a:p>
          <a:p>
            <a:r>
              <a:rPr sz="3200" b="1" dirty="0"/>
              <a:t>Pruning is not punishment</a:t>
            </a:r>
            <a:r>
              <a:rPr lang="en-US" sz="3200" b="1" dirty="0"/>
              <a:t>, it brings a harvest </a:t>
            </a:r>
            <a:r>
              <a:rPr sz="3200" b="1" dirty="0"/>
              <a:t>(Hebrews 12:11)</a:t>
            </a:r>
          </a:p>
          <a:p>
            <a:r>
              <a:rPr lang="en-US" sz="3200" b="1" dirty="0"/>
              <a:t>Q: Are</a:t>
            </a:r>
            <a:r>
              <a:rPr sz="3200" b="1" dirty="0"/>
              <a:t> you resisting God’s pruning?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2024" y="457742"/>
            <a:ext cx="10366872" cy="930383"/>
          </a:xfrm>
        </p:spPr>
        <p:txBody>
          <a:bodyPr anchor="b">
            <a:noAutofit/>
          </a:bodyPr>
          <a:lstStyle/>
          <a:p>
            <a:r>
              <a:rPr lang="en-US" sz="4000" dirty="0"/>
              <a:t>The Call to Abide (John 15:3–6)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8472" y="2135567"/>
            <a:ext cx="6367750" cy="396043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b="1" dirty="0"/>
              <a:t>Abide = Remain, stay connected (Greek: </a:t>
            </a:r>
            <a:r>
              <a:rPr lang="en-US" sz="2800" b="1" dirty="0" err="1"/>
              <a:t>meno</a:t>
            </a:r>
            <a:r>
              <a:rPr lang="en-US" sz="2800" b="1" dirty="0"/>
              <a:t>)</a:t>
            </a:r>
          </a:p>
          <a:p>
            <a:r>
              <a:rPr lang="en-US" sz="2800" b="1" dirty="0"/>
              <a:t>Disconnection = death, fruitlessness</a:t>
            </a:r>
          </a:p>
          <a:p>
            <a:r>
              <a:rPr lang="en-US" sz="2800" b="1" dirty="0"/>
              <a:t>“Apart from Me you can do nothing.”</a:t>
            </a:r>
          </a:p>
          <a:p>
            <a:r>
              <a:rPr lang="en-US" sz="2800" b="1" dirty="0"/>
              <a:t>Q: Where are you rooted?</a:t>
            </a:r>
          </a:p>
        </p:txBody>
      </p:sp>
      <p:pic>
        <p:nvPicPr>
          <p:cNvPr id="4" name="Picture 3" descr="A group of trees with large roots&#10;&#10;AI-generated content may be incorrect.">
            <a:extLst>
              <a:ext uri="{FF2B5EF4-FFF2-40B4-BE49-F238E27FC236}">
                <a16:creationId xmlns:a16="http://schemas.microsoft.com/office/drawing/2014/main" id="{0ADD22FE-1906-9295-9573-8EFCDDEDB5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10" r="27260" b="-1"/>
          <a:stretch>
            <a:fillRect/>
          </a:stretch>
        </p:blipFill>
        <p:spPr>
          <a:xfrm>
            <a:off x="6973584" y="1520328"/>
            <a:ext cx="4544407" cy="5337672"/>
          </a:xfrm>
          <a:prstGeom prst="rect">
            <a:avLst/>
          </a:prstGeom>
          <a:noFill/>
        </p:spPr>
      </p:pic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AC91AB90-EE03-4197-E44D-2439AAB2CE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9043155" y="4936959"/>
            <a:ext cx="2673295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0F9CD9E5-E501-4A6A-908E-B22509C51699}" type="datetime1">
              <a:rPr lang="en-US"/>
              <a:pPr>
                <a:spcAft>
                  <a:spcPts val="600"/>
                </a:spcAft>
              </a:pPr>
              <a:t>7/1/2025</a:t>
            </a:fld>
            <a:endParaRPr lang="en-US"/>
          </a:p>
        </p:txBody>
      </p:sp>
      <p:sp>
        <p:nvSpPr>
          <p:cNvPr id="16" name="Footer Placeholder 5">
            <a:extLst>
              <a:ext uri="{FF2B5EF4-FFF2-40B4-BE49-F238E27FC236}">
                <a16:creationId xmlns:a16="http://schemas.microsoft.com/office/drawing/2014/main" id="{A127F857-8EFA-3F35-432F-4580D854C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045089" y="1655534"/>
            <a:ext cx="2669427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7FC738BB-5BB4-7AE3-0112-E8886F967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3681" y="3219853"/>
            <a:ext cx="472240" cy="429830"/>
          </a:xfrm>
        </p:spPr>
        <p:txBody>
          <a:bodyPr/>
          <a:lstStyle/>
          <a:p>
            <a:pPr>
              <a:spcAft>
                <a:spcPts val="600"/>
              </a:spcAft>
            </a:pPr>
            <a:fld id="{196A61CA-0502-4EE4-9724-96EA822543E5}" type="slidenum">
              <a:rPr lang="en-US" dirty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653" y="457743"/>
            <a:ext cx="10223653" cy="864282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600" dirty="0"/>
              <a:t>The Fruit of Abiding (John 15:7–8)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2198" y="1949987"/>
            <a:ext cx="6081310" cy="414601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b="1" dirty="0"/>
              <a:t>Prayer becomes powerful when rooted in Christ</a:t>
            </a:r>
          </a:p>
          <a:p>
            <a:r>
              <a:rPr lang="en-US" sz="2800" b="1" dirty="0"/>
              <a:t>True disciples bear visible fruit</a:t>
            </a:r>
          </a:p>
          <a:p>
            <a:r>
              <a:rPr lang="en-US" sz="2800" b="1" dirty="0"/>
              <a:t>“This is to my Father’s glory…”</a:t>
            </a:r>
          </a:p>
          <a:p>
            <a:r>
              <a:rPr lang="en-US" sz="2800" b="1" dirty="0"/>
              <a:t>Isaiah 27:6: “Israel will bud and blossom and fill the world with fruit.”</a:t>
            </a:r>
          </a:p>
        </p:txBody>
      </p:sp>
      <p:pic>
        <p:nvPicPr>
          <p:cNvPr id="5" name="Picture 4" descr="A painting of a vineyard&#10;&#10;AI-generated content may be incorrect.">
            <a:extLst>
              <a:ext uri="{FF2B5EF4-FFF2-40B4-BE49-F238E27FC236}">
                <a16:creationId xmlns:a16="http://schemas.microsoft.com/office/drawing/2014/main" id="{FCD7C6D3-567C-E47B-FE01-7E417D70D9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514" r="347" b="-1"/>
          <a:stretch>
            <a:fillRect/>
          </a:stretch>
        </p:blipFill>
        <p:spPr>
          <a:xfrm>
            <a:off x="7199752" y="1375003"/>
            <a:ext cx="4599313" cy="5402162"/>
          </a:xfrm>
          <a:prstGeom prst="rect">
            <a:avLst/>
          </a:prstGeom>
          <a:noFill/>
        </p:spPr>
      </p:pic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04B35B3-CA2A-0E5C-BAF9-5BE80D1A0D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9043155" y="4936959"/>
            <a:ext cx="2673295" cy="2738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2488848-3C5A-4018-A5D7-466B44FD955D}" type="datetime1">
              <a:rPr lang="en-US"/>
              <a:pPr>
                <a:spcAft>
                  <a:spcPts val="600"/>
                </a:spcAft>
              </a:pPr>
              <a:t>7/1/2025</a:t>
            </a:fld>
            <a:endParaRPr lang="en-US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53DC1C83-2B75-C59D-4CD1-841500CC4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045089" y="1655534"/>
            <a:ext cx="2669427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00"/>
              <a:t>
              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3B624C93-D0F2-6145-6E9B-4C1355813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3681" y="3219853"/>
            <a:ext cx="472240" cy="42983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96A61CA-0502-4EE4-9724-96EA822543E5}" type="slidenum">
              <a:rPr lang="en-US" dirty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282" y="374574"/>
            <a:ext cx="10994833" cy="1266940"/>
          </a:xfrm>
        </p:spPr>
        <p:txBody>
          <a:bodyPr/>
          <a:lstStyle/>
          <a:p>
            <a:r>
              <a:rPr sz="3600" dirty="0"/>
              <a:t>Love, Obedience, and Joy (John 15:9–11)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485" y="2049137"/>
            <a:ext cx="9698516" cy="4046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sz="3200" b="1" dirty="0"/>
              <a:t>Love is the atmosphere of abiding</a:t>
            </a:r>
            <a:endParaRPr lang="en-US" sz="3200" b="1" dirty="0"/>
          </a:p>
          <a:p>
            <a:r>
              <a:rPr sz="3200" b="1" dirty="0"/>
              <a:t>Obedience flows from relationship, not </a:t>
            </a:r>
            <a:r>
              <a:rPr lang="en-US" sz="3200" b="1" dirty="0"/>
              <a:t>law</a:t>
            </a:r>
            <a:endParaRPr sz="3200" b="1" dirty="0"/>
          </a:p>
          <a:p>
            <a:r>
              <a:rPr sz="3200" b="1" dirty="0"/>
              <a:t>“I have told you this so that My joy may be in you…”</a:t>
            </a:r>
          </a:p>
          <a:p>
            <a:r>
              <a:rPr lang="en-US" sz="3200" b="1" dirty="0"/>
              <a:t>Q:Is</a:t>
            </a:r>
            <a:r>
              <a:rPr sz="3200" b="1" dirty="0"/>
              <a:t> your Christianity </a:t>
            </a:r>
            <a:r>
              <a:rPr lang="en-US" sz="3200" b="1" dirty="0"/>
              <a:t>a joy or a burden? </a:t>
            </a:r>
          </a:p>
          <a:p>
            <a:r>
              <a:rPr lang="en-US" sz="3200" b="1" dirty="0"/>
              <a:t>Acts 2:42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895" y="528811"/>
            <a:ext cx="11160086" cy="1002534"/>
          </a:xfrm>
        </p:spPr>
        <p:txBody>
          <a:bodyPr/>
          <a:lstStyle/>
          <a:p>
            <a:r>
              <a:rPr dirty="0"/>
              <a:t>Friendship and Fruit that Lasts (John 15:12–17)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14390"/>
            <a:ext cx="10488058" cy="388160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sz="2800" b="1" dirty="0"/>
              <a:t>Not servants, but friends</a:t>
            </a:r>
            <a:endParaRPr lang="en-US" sz="2800" b="1" dirty="0"/>
          </a:p>
          <a:p>
            <a:r>
              <a:rPr sz="2800" b="1" dirty="0"/>
              <a:t>Love each other as Christ loved us</a:t>
            </a:r>
          </a:p>
          <a:p>
            <a:r>
              <a:rPr sz="2800" b="1" dirty="0"/>
              <a:t>Chosen and appointed to bear lasting fruit</a:t>
            </a:r>
          </a:p>
          <a:p>
            <a:r>
              <a:rPr lang="en-US" sz="2800" b="1" dirty="0"/>
              <a:t>Q: Are</a:t>
            </a:r>
            <a:r>
              <a:rPr sz="2800" b="1" dirty="0"/>
              <a:t> you loving </a:t>
            </a:r>
            <a:r>
              <a:rPr lang="en-US" sz="2800" b="1" dirty="0"/>
              <a:t>radically or</a:t>
            </a:r>
            <a:r>
              <a:rPr sz="2800" b="1" dirty="0"/>
              <a:t> just comfortably?</a:t>
            </a:r>
          </a:p>
          <a:p>
            <a:r>
              <a:rPr lang="en-US" sz="2800" b="1" dirty="0"/>
              <a:t>Q: Do</a:t>
            </a:r>
            <a:r>
              <a:rPr sz="2800" b="1" dirty="0"/>
              <a:t> you relate to Jesus as a </a:t>
            </a:r>
            <a:r>
              <a:rPr lang="en-US" sz="2800" b="1" dirty="0"/>
              <a:t>friend or</a:t>
            </a:r>
            <a:r>
              <a:rPr sz="2800" b="1" dirty="0"/>
              <a:t> still as a distant master?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1345" y="1045447"/>
            <a:ext cx="9136655" cy="430813"/>
          </a:xfrm>
        </p:spPr>
        <p:txBody>
          <a:bodyPr/>
          <a:lstStyle/>
          <a:p>
            <a:r>
              <a:rPr lang="en-US" sz="4000" dirty="0"/>
              <a:t>What we learned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282" y="2104222"/>
            <a:ext cx="10895681" cy="399177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b="1" dirty="0">
                <a:ea typeface="+mn-lt"/>
                <a:cs typeface="+mn-lt"/>
              </a:rPr>
              <a:t>God’s vineyard (Israel) failed...but Jesus is the True Vine.</a:t>
            </a:r>
          </a:p>
          <a:p>
            <a:r>
              <a:rPr lang="en-US" sz="2800" b="1" dirty="0">
                <a:ea typeface="+mn-lt"/>
                <a:cs typeface="+mn-lt"/>
              </a:rPr>
              <a:t>The Father prunes not to punish, but for a harvest</a:t>
            </a:r>
          </a:p>
          <a:p>
            <a:r>
              <a:rPr lang="en-US" sz="2800" b="1" dirty="0">
                <a:ea typeface="+mn-lt"/>
                <a:cs typeface="+mn-lt"/>
              </a:rPr>
              <a:t>Abiding in Jesus is the only way to bear lasting fruit.</a:t>
            </a:r>
          </a:p>
          <a:p>
            <a:r>
              <a:rPr lang="en-US" sz="2800" b="1" dirty="0">
                <a:ea typeface="+mn-lt"/>
                <a:cs typeface="+mn-lt"/>
              </a:rPr>
              <a:t>Love and joy are the environment and result of true discipleship.</a:t>
            </a:r>
          </a:p>
          <a:p>
            <a:r>
              <a:rPr lang="en-US" sz="2800" b="1" dirty="0">
                <a:ea typeface="+mn-lt"/>
                <a:cs typeface="+mn-lt"/>
              </a:rPr>
              <a:t>We are called friends, not just servants, and appointed to bear fruit that lasts.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rtalVTI">
  <a:themeElements>
    <a:clrScheme name="PortalVTI">
      <a:dk1>
        <a:sysClr val="windowText" lastClr="000000"/>
      </a:dk1>
      <a:lt1>
        <a:sysClr val="window" lastClr="FFFFFF"/>
      </a:lt1>
      <a:dk2>
        <a:srgbClr val="051618"/>
      </a:dk2>
      <a:lt2>
        <a:srgbClr val="E8E8DF"/>
      </a:lt2>
      <a:accent1>
        <a:srgbClr val="2D714C"/>
      </a:accent1>
      <a:accent2>
        <a:srgbClr val="1F7985"/>
      </a:accent2>
      <a:accent3>
        <a:srgbClr val="0D6756"/>
      </a:accent3>
      <a:accent4>
        <a:srgbClr val="40945E"/>
      </a:accent4>
      <a:accent5>
        <a:srgbClr val="389896"/>
      </a:accent5>
      <a:accent6>
        <a:srgbClr val="64924A"/>
      </a:accent6>
      <a:hlink>
        <a:srgbClr val="1F855C"/>
      </a:hlink>
      <a:folHlink>
        <a:srgbClr val="227390"/>
      </a:folHlink>
    </a:clrScheme>
    <a:fontScheme name="PortalVTI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Portal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E3A4BB4D-5227-4A6D-99D3-DBAB0FE4C68F}" vid="{BE515EFD-5A7A-4BFE-BE06-A21DB8499C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408</Words>
  <Application>Microsoft Office PowerPoint</Application>
  <PresentationFormat>Widescreen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Trade Gothic Next Cond</vt:lpstr>
      <vt:lpstr>Trade Gothic Next Light</vt:lpstr>
      <vt:lpstr>PortalVTI</vt:lpstr>
      <vt:lpstr>John XVII: The True Vine</vt:lpstr>
      <vt:lpstr>Recap</vt:lpstr>
      <vt:lpstr>God’s Vineyard Vision (Isaiah 5:1–7)</vt:lpstr>
      <vt:lpstr>The True Vine &amp; The Gardener (John 15:1–2)</vt:lpstr>
      <vt:lpstr>The Call to Abide (John 15:3–6)</vt:lpstr>
      <vt:lpstr>The Fruit of Abiding (John 15:7–8)</vt:lpstr>
      <vt:lpstr>Love, Obedience, and Joy (John 15:9–11)</vt:lpstr>
      <vt:lpstr>Friendship and Fruit that Lasts (John 15:12–17)</vt:lpstr>
      <vt:lpstr>What we learned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John Oakes</cp:lastModifiedBy>
  <cp:revision>117</cp:revision>
  <dcterms:created xsi:type="dcterms:W3CDTF">2013-01-27T09:14:16Z</dcterms:created>
  <dcterms:modified xsi:type="dcterms:W3CDTF">2025-07-02T00:49:17Z</dcterms:modified>
  <cp:category/>
</cp:coreProperties>
</file>