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e3aae3a598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e3aae3a598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e3aae3a598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e3aae3a59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e3aae3a59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e3aae3a59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e3aae3a59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e3aae3a59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e3aae3a598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e3aae3a598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e3aae3a598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e3aae3a598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e3aae3a598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e3aae3a598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e3aae3a598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e3aae3a598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e3aae3a598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e3aae3a598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e3aae3a598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e3aae3a598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e3aae3a598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e3aae3a598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e3aae3a598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e3aae3a598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e3aae3a598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e3aae3a598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e3aae3a598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e3aae3a598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e3aae3a598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e3aae3a598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e3aae3a598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e3aae3a598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e3aae3a598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e3aae3a598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e3aae3a598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e3aae3a598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e3aae3a598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e3aae3a598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e3aae3a598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e3aae3a598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e3aae3a59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e3aae3a59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e3aae3a598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e3aae3a598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e3aae3a598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e3aae3a598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e3aae3a598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e3aae3a598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e3aae3a598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e3aae3a598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e3aae3a598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e3aae3a598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rgbClr val="DFEAFB"/>
            </a:gs>
            <a:gs pos="100000">
              <a:srgbClr val="6E9CE7"/>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jp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659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Midweek</a:t>
            </a:r>
            <a:endParaRPr/>
          </a:p>
        </p:txBody>
      </p:sp>
      <p:pic>
        <p:nvPicPr>
          <p:cNvPr id="55" name="Google Shape;55;p13"/>
          <p:cNvPicPr preferRelativeResize="0"/>
          <p:nvPr/>
        </p:nvPicPr>
        <p:blipFill>
          <a:blip r:embed="rId3">
            <a:alphaModFix/>
          </a:blip>
          <a:stretch>
            <a:fillRect/>
          </a:stretch>
        </p:blipFill>
        <p:spPr>
          <a:xfrm>
            <a:off x="1518913" y="1403975"/>
            <a:ext cx="6106179" cy="34347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Purpose &amp; Themes of Pastoral </a:t>
            </a:r>
            <a:r>
              <a:rPr b="1" lang="en"/>
              <a:t>Epistles</a:t>
            </a:r>
            <a:r>
              <a:rPr b="1" lang="en"/>
              <a:t> </a:t>
            </a:r>
            <a:endParaRPr b="1"/>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10000"/>
          </a:bodyPr>
          <a:lstStyle/>
          <a:p>
            <a:pPr indent="0" lvl="0" marL="0" rtl="0" algn="l">
              <a:spcBef>
                <a:spcPts val="800"/>
              </a:spcBef>
              <a:spcAft>
                <a:spcPts val="0"/>
              </a:spcAft>
              <a:buClr>
                <a:schemeClr val="dk1"/>
              </a:buClr>
              <a:buSzPct val="34375"/>
              <a:buFont typeface="Arial"/>
              <a:buNone/>
            </a:pPr>
            <a:r>
              <a:rPr lang="en" sz="3200">
                <a:solidFill>
                  <a:schemeClr val="dk1"/>
                </a:solidFill>
              </a:rPr>
              <a:t>The purpose is pastoral—in other words it is to prepare Timothy to care for the churches Paul has planted and/or led.</a:t>
            </a:r>
            <a:endParaRPr sz="3200">
              <a:solidFill>
                <a:schemeClr val="dk1"/>
              </a:solidFill>
            </a:endParaRPr>
          </a:p>
          <a:p>
            <a:pPr indent="0" lvl="0" marL="0" rtl="0" algn="l">
              <a:spcBef>
                <a:spcPts val="800"/>
              </a:spcBef>
              <a:spcAft>
                <a:spcPts val="0"/>
              </a:spcAft>
              <a:buClr>
                <a:schemeClr val="dk1"/>
              </a:buClr>
              <a:buSzPct val="34375"/>
              <a:buFont typeface="Arial"/>
              <a:buNone/>
            </a:pPr>
            <a:r>
              <a:rPr lang="en" sz="3200">
                <a:solidFill>
                  <a:schemeClr val="dk1"/>
                </a:solidFill>
              </a:rPr>
              <a:t>Themes:</a:t>
            </a:r>
            <a:endParaRPr sz="3200">
              <a:solidFill>
                <a:schemeClr val="dk1"/>
              </a:solidFill>
            </a:endParaRPr>
          </a:p>
          <a:p>
            <a:pPr indent="0" lvl="0" marL="0" rtl="0" algn="l">
              <a:spcBef>
                <a:spcPts val="800"/>
              </a:spcBef>
              <a:spcAft>
                <a:spcPts val="0"/>
              </a:spcAft>
              <a:buClr>
                <a:schemeClr val="dk1"/>
              </a:buClr>
              <a:buSzPct val="34375"/>
              <a:buFont typeface="Arial"/>
              <a:buNone/>
            </a:pPr>
            <a:r>
              <a:rPr lang="en" sz="3200">
                <a:solidFill>
                  <a:schemeClr val="dk1"/>
                </a:solidFill>
              </a:rPr>
              <a:t>The life of the evangelist/minister.  Holy living</a:t>
            </a:r>
            <a:endParaRPr sz="3200">
              <a:solidFill>
                <a:schemeClr val="dk1"/>
              </a:solidFill>
            </a:endParaRPr>
          </a:p>
          <a:p>
            <a:pPr indent="0" lvl="0" marL="0" rtl="0" algn="l">
              <a:spcBef>
                <a:spcPts val="800"/>
              </a:spcBef>
              <a:spcAft>
                <a:spcPts val="0"/>
              </a:spcAft>
              <a:buClr>
                <a:schemeClr val="dk1"/>
              </a:buClr>
              <a:buSzPct val="34375"/>
              <a:buFont typeface="Arial"/>
              <a:buNone/>
            </a:pPr>
            <a:r>
              <a:rPr lang="en" sz="3200">
                <a:solidFill>
                  <a:schemeClr val="dk1"/>
                </a:solidFill>
              </a:rPr>
              <a:t>The work of the evangelist.</a:t>
            </a:r>
            <a:endParaRPr sz="3200">
              <a:solidFill>
                <a:schemeClr val="dk1"/>
              </a:solidFill>
            </a:endParaRPr>
          </a:p>
          <a:p>
            <a:pPr indent="0" lvl="0" marL="0" rtl="0" algn="l">
              <a:spcBef>
                <a:spcPts val="800"/>
              </a:spcBef>
              <a:spcAft>
                <a:spcPts val="0"/>
              </a:spcAft>
              <a:buClr>
                <a:schemeClr val="dk1"/>
              </a:buClr>
              <a:buSzPct val="34375"/>
              <a:buFont typeface="Arial"/>
              <a:buNone/>
            </a:pPr>
            <a:r>
              <a:rPr lang="en" sz="3200">
                <a:solidFill>
                  <a:schemeClr val="dk1"/>
                </a:solidFill>
              </a:rPr>
              <a:t>Opposing false teaching, controversies and divisiveness.</a:t>
            </a:r>
            <a:endParaRPr sz="3200">
              <a:solidFill>
                <a:schemeClr val="dk1"/>
              </a:solidFill>
            </a:endParaRPr>
          </a:p>
          <a:p>
            <a:pPr indent="0" lvl="0" marL="0" rtl="0" algn="l">
              <a:spcBef>
                <a:spcPts val="800"/>
              </a:spcBef>
              <a:spcAft>
                <a:spcPts val="0"/>
              </a:spcAft>
              <a:buClr>
                <a:schemeClr val="dk1"/>
              </a:buClr>
              <a:buSzPct val="34375"/>
              <a:buFont typeface="Arial"/>
              <a:buNone/>
            </a:pPr>
            <a:r>
              <a:rPr lang="en" sz="3200">
                <a:solidFill>
                  <a:schemeClr val="dk1"/>
                </a:solidFill>
              </a:rPr>
              <a:t>The raising up of leaders in the church.</a:t>
            </a:r>
            <a:endParaRPr sz="32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Theme Passage of Pastoral </a:t>
            </a:r>
            <a:r>
              <a:rPr b="1" lang="en"/>
              <a:t>Epistles</a:t>
            </a:r>
            <a:r>
              <a:rPr b="1" lang="en"/>
              <a:t>	</a:t>
            </a:r>
            <a:endParaRPr b="1"/>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10000"/>
          </a:bodyPr>
          <a:lstStyle/>
          <a:p>
            <a:pPr indent="0" lvl="0" marL="0" rtl="0" algn="l">
              <a:spcBef>
                <a:spcPts val="800"/>
              </a:spcBef>
              <a:spcAft>
                <a:spcPts val="0"/>
              </a:spcAft>
              <a:buNone/>
            </a:pPr>
            <a:r>
              <a:rPr lang="en" sz="3200">
                <a:solidFill>
                  <a:schemeClr val="dk1"/>
                </a:solidFill>
              </a:rPr>
              <a:t>1 Tim 3:15</a:t>
            </a:r>
            <a:endParaRPr sz="3200">
              <a:solidFill>
                <a:schemeClr val="dk1"/>
              </a:solidFill>
            </a:endParaRPr>
          </a:p>
          <a:p>
            <a:pPr indent="0" lvl="0" marL="0" rtl="0" algn="l">
              <a:spcBef>
                <a:spcPts val="800"/>
              </a:spcBef>
              <a:spcAft>
                <a:spcPts val="0"/>
              </a:spcAft>
              <a:buNone/>
            </a:pPr>
            <a:r>
              <a:rPr lang="en" sz="3200">
                <a:solidFill>
                  <a:schemeClr val="dk1"/>
                </a:solidFill>
              </a:rPr>
              <a:t>(these instructions are so that) “you will know how people ought to conduct themselves in God’s household (family), which is the church of the living God, the pillar and the foundation of the truth.”</a:t>
            </a:r>
            <a:endParaRPr sz="3200">
              <a:solidFill>
                <a:schemeClr val="dk1"/>
              </a:solidFill>
            </a:endParaRPr>
          </a:p>
          <a:p>
            <a:pPr indent="0" lvl="0" marL="0" rtl="0" algn="l">
              <a:spcBef>
                <a:spcPts val="800"/>
              </a:spcBef>
              <a:spcAft>
                <a:spcPts val="0"/>
              </a:spcAft>
              <a:buNone/>
            </a:pPr>
            <a:r>
              <a:t/>
            </a:r>
            <a:endParaRPr sz="32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OUR FOCUS</a:t>
            </a:r>
            <a:endParaRPr b="1"/>
          </a:p>
        </p:txBody>
      </p:sp>
      <p:pic>
        <p:nvPicPr>
          <p:cNvPr id="73" name="Google Shape;73;p16"/>
          <p:cNvPicPr preferRelativeResize="0"/>
          <p:nvPr/>
        </p:nvPicPr>
        <p:blipFill>
          <a:blip r:embed="rId3">
            <a:alphaModFix/>
          </a:blip>
          <a:stretch>
            <a:fillRect/>
          </a:stretch>
        </p:blipFill>
        <p:spPr>
          <a:xfrm>
            <a:off x="1301425" y="1099940"/>
            <a:ext cx="6541151" cy="3500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FOUR MAIN THEMES OF 1 TIM</a:t>
            </a:r>
            <a:endParaRPr b="1"/>
          </a:p>
        </p:txBody>
      </p:sp>
      <p:sp>
        <p:nvSpPr>
          <p:cNvPr id="79" name="Google Shape;79;p17"/>
          <p:cNvSpPr txBox="1"/>
          <p:nvPr>
            <p:ph idx="1" type="body"/>
          </p:nvPr>
        </p:nvSpPr>
        <p:spPr>
          <a:xfrm>
            <a:off x="311700" y="1550375"/>
            <a:ext cx="8520600" cy="30186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3200">
                <a:solidFill>
                  <a:schemeClr val="dk1"/>
                </a:solidFill>
              </a:rPr>
              <a:t>Sound Doctrine</a:t>
            </a:r>
            <a:endParaRPr sz="3200">
              <a:solidFill>
                <a:schemeClr val="dk1"/>
              </a:solidFill>
            </a:endParaRPr>
          </a:p>
          <a:p>
            <a:pPr indent="0" lvl="0" marL="0" rtl="0" algn="l">
              <a:spcBef>
                <a:spcPts val="1200"/>
              </a:spcBef>
              <a:spcAft>
                <a:spcPts val="0"/>
              </a:spcAft>
              <a:buNone/>
            </a:pPr>
            <a:r>
              <a:rPr lang="en" sz="3200">
                <a:solidFill>
                  <a:schemeClr val="dk1"/>
                </a:solidFill>
              </a:rPr>
              <a:t>Sound Worship</a:t>
            </a:r>
            <a:endParaRPr sz="3200">
              <a:solidFill>
                <a:schemeClr val="dk1"/>
              </a:solidFill>
            </a:endParaRPr>
          </a:p>
          <a:p>
            <a:pPr indent="0" lvl="0" marL="0" rtl="0" algn="l">
              <a:spcBef>
                <a:spcPts val="1200"/>
              </a:spcBef>
              <a:spcAft>
                <a:spcPts val="0"/>
              </a:spcAft>
              <a:buNone/>
            </a:pPr>
            <a:r>
              <a:rPr lang="en" sz="3200">
                <a:solidFill>
                  <a:schemeClr val="dk1"/>
                </a:solidFill>
              </a:rPr>
              <a:t>Sound Leadership</a:t>
            </a:r>
            <a:endParaRPr sz="3200">
              <a:solidFill>
                <a:schemeClr val="dk1"/>
              </a:solidFill>
            </a:endParaRPr>
          </a:p>
          <a:p>
            <a:pPr indent="0" lvl="0" marL="0" rtl="0" algn="l">
              <a:spcBef>
                <a:spcPts val="1200"/>
              </a:spcBef>
              <a:spcAft>
                <a:spcPts val="0"/>
              </a:spcAft>
              <a:buNone/>
            </a:pPr>
            <a:r>
              <a:rPr lang="en" sz="3200">
                <a:solidFill>
                  <a:schemeClr val="dk1"/>
                </a:solidFill>
              </a:rPr>
              <a:t>Sound Living</a:t>
            </a:r>
            <a:endParaRPr sz="3200">
              <a:solidFill>
                <a:schemeClr val="dk1"/>
              </a:solidFill>
            </a:endParaRPr>
          </a:p>
          <a:p>
            <a:pPr indent="0" lvl="0" marL="0" rtl="0" algn="l">
              <a:spcBef>
                <a:spcPts val="1200"/>
              </a:spcBef>
              <a:spcAft>
                <a:spcPts val="1200"/>
              </a:spcAft>
              <a:buNone/>
            </a:pPr>
            <a:r>
              <a:t/>
            </a:r>
            <a:endParaRPr sz="32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8" title="orange.jpg"/>
          <p:cNvPicPr preferRelativeResize="0"/>
          <p:nvPr/>
        </p:nvPicPr>
        <p:blipFill>
          <a:blip r:embed="rId3">
            <a:alphaModFix/>
          </a:blip>
          <a:stretch>
            <a:fillRect/>
          </a:stretch>
        </p:blipFill>
        <p:spPr>
          <a:xfrm>
            <a:off x="5023525" y="152400"/>
            <a:ext cx="3629026" cy="4838701"/>
          </a:xfrm>
          <a:prstGeom prst="rect">
            <a:avLst/>
          </a:prstGeom>
          <a:noFill/>
          <a:ln>
            <a:noFill/>
          </a:ln>
        </p:spPr>
      </p:pic>
      <p:sp>
        <p:nvSpPr>
          <p:cNvPr id="85" name="Google Shape;85;p18"/>
          <p:cNvSpPr txBox="1"/>
          <p:nvPr/>
        </p:nvSpPr>
        <p:spPr>
          <a:xfrm>
            <a:off x="481875" y="1236125"/>
            <a:ext cx="3897000" cy="27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rPr>
              <a:t>What type of fruit tree do you think this is?</a:t>
            </a:r>
            <a:endParaRPr sz="40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9" title="orange.jpg"/>
          <p:cNvPicPr preferRelativeResize="0"/>
          <p:nvPr/>
        </p:nvPicPr>
        <p:blipFill>
          <a:blip r:embed="rId3">
            <a:alphaModFix/>
          </a:blip>
          <a:stretch>
            <a:fillRect/>
          </a:stretch>
        </p:blipFill>
        <p:spPr>
          <a:xfrm>
            <a:off x="5023525" y="152400"/>
            <a:ext cx="3629026" cy="4838701"/>
          </a:xfrm>
          <a:prstGeom prst="rect">
            <a:avLst/>
          </a:prstGeom>
          <a:noFill/>
          <a:ln>
            <a:noFill/>
          </a:ln>
        </p:spPr>
      </p:pic>
      <p:sp>
        <p:nvSpPr>
          <p:cNvPr id="91" name="Google Shape;91;p19"/>
          <p:cNvSpPr txBox="1"/>
          <p:nvPr/>
        </p:nvSpPr>
        <p:spPr>
          <a:xfrm>
            <a:off x="492350" y="335225"/>
            <a:ext cx="3897000" cy="9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rPr>
              <a:t>ORANGE TREE</a:t>
            </a:r>
            <a:endParaRPr sz="4000">
              <a:solidFill>
                <a:schemeClr val="dk1"/>
              </a:solidFill>
            </a:endParaRPr>
          </a:p>
          <a:p>
            <a:pPr indent="0" lvl="0" marL="0" rtl="0" algn="l">
              <a:spcBef>
                <a:spcPts val="0"/>
              </a:spcBef>
              <a:spcAft>
                <a:spcPts val="0"/>
              </a:spcAft>
              <a:buNone/>
            </a:pPr>
            <a:r>
              <a:t/>
            </a:r>
            <a:endParaRPr sz="4000">
              <a:solidFill>
                <a:schemeClr val="dk1"/>
              </a:solidFill>
            </a:endParaRPr>
          </a:p>
        </p:txBody>
      </p:sp>
      <p:pic>
        <p:nvPicPr>
          <p:cNvPr id="92" name="Google Shape;92;p19"/>
          <p:cNvPicPr preferRelativeResize="0"/>
          <p:nvPr/>
        </p:nvPicPr>
        <p:blipFill>
          <a:blip r:embed="rId4">
            <a:alphaModFix/>
          </a:blip>
          <a:stretch>
            <a:fillRect/>
          </a:stretch>
        </p:blipFill>
        <p:spPr>
          <a:xfrm>
            <a:off x="681413" y="1319825"/>
            <a:ext cx="3518874" cy="35188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nvSpPr>
        <p:spPr>
          <a:xfrm>
            <a:off x="481875" y="1236125"/>
            <a:ext cx="3897000" cy="27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rPr>
              <a:t>What type of fruit tree do you think this is?</a:t>
            </a:r>
            <a:endParaRPr sz="4000">
              <a:solidFill>
                <a:schemeClr val="dk1"/>
              </a:solidFill>
            </a:endParaRPr>
          </a:p>
        </p:txBody>
      </p:sp>
      <p:pic>
        <p:nvPicPr>
          <p:cNvPr id="98" name="Google Shape;98;p20"/>
          <p:cNvPicPr preferRelativeResize="0"/>
          <p:nvPr/>
        </p:nvPicPr>
        <p:blipFill>
          <a:blip r:embed="rId3">
            <a:alphaModFix/>
          </a:blip>
          <a:stretch>
            <a:fillRect/>
          </a:stretch>
        </p:blipFill>
        <p:spPr>
          <a:xfrm>
            <a:off x="4897925" y="199625"/>
            <a:ext cx="3643202" cy="483870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nvSpPr>
        <p:spPr>
          <a:xfrm>
            <a:off x="492350" y="335225"/>
            <a:ext cx="3897000" cy="9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rPr>
              <a:t>CHERRY</a:t>
            </a:r>
            <a:r>
              <a:rPr lang="en" sz="4000">
                <a:solidFill>
                  <a:schemeClr val="dk1"/>
                </a:solidFill>
              </a:rPr>
              <a:t> TREE</a:t>
            </a:r>
            <a:endParaRPr sz="4000">
              <a:solidFill>
                <a:schemeClr val="dk1"/>
              </a:solidFill>
            </a:endParaRPr>
          </a:p>
          <a:p>
            <a:pPr indent="0" lvl="0" marL="0" rtl="0" algn="l">
              <a:spcBef>
                <a:spcPts val="0"/>
              </a:spcBef>
              <a:spcAft>
                <a:spcPts val="0"/>
              </a:spcAft>
              <a:buNone/>
            </a:pPr>
            <a:r>
              <a:t/>
            </a:r>
            <a:endParaRPr sz="4000">
              <a:solidFill>
                <a:schemeClr val="dk1"/>
              </a:solidFill>
            </a:endParaRPr>
          </a:p>
        </p:txBody>
      </p:sp>
      <p:pic>
        <p:nvPicPr>
          <p:cNvPr id="104" name="Google Shape;104;p21"/>
          <p:cNvPicPr preferRelativeResize="0"/>
          <p:nvPr/>
        </p:nvPicPr>
        <p:blipFill>
          <a:blip r:embed="rId3">
            <a:alphaModFix/>
          </a:blip>
          <a:stretch>
            <a:fillRect/>
          </a:stretch>
        </p:blipFill>
        <p:spPr>
          <a:xfrm>
            <a:off x="4897925" y="199625"/>
            <a:ext cx="3643202" cy="4838702"/>
          </a:xfrm>
          <a:prstGeom prst="rect">
            <a:avLst/>
          </a:prstGeom>
          <a:noFill/>
          <a:ln>
            <a:noFill/>
          </a:ln>
        </p:spPr>
      </p:pic>
      <p:pic>
        <p:nvPicPr>
          <p:cNvPr id="105" name="Google Shape;105;p21"/>
          <p:cNvPicPr preferRelativeResize="0"/>
          <p:nvPr/>
        </p:nvPicPr>
        <p:blipFill>
          <a:blip r:embed="rId4">
            <a:alphaModFix/>
          </a:blip>
          <a:stretch>
            <a:fillRect/>
          </a:stretch>
        </p:blipFill>
        <p:spPr>
          <a:xfrm>
            <a:off x="221024" y="1759800"/>
            <a:ext cx="4439649" cy="295889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nvSpPr>
        <p:spPr>
          <a:xfrm>
            <a:off x="481875" y="1236125"/>
            <a:ext cx="3897000" cy="27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rPr>
              <a:t>What type of fruit tree do you think this is?</a:t>
            </a:r>
            <a:endParaRPr sz="4000">
              <a:solidFill>
                <a:schemeClr val="dk1"/>
              </a:solidFill>
            </a:endParaRPr>
          </a:p>
        </p:txBody>
      </p:sp>
      <p:pic>
        <p:nvPicPr>
          <p:cNvPr id="111" name="Google Shape;111;p22"/>
          <p:cNvPicPr preferRelativeResize="0"/>
          <p:nvPr/>
        </p:nvPicPr>
        <p:blipFill>
          <a:blip r:embed="rId3">
            <a:alphaModFix/>
          </a:blip>
          <a:stretch>
            <a:fillRect/>
          </a:stretch>
        </p:blipFill>
        <p:spPr>
          <a:xfrm>
            <a:off x="4206550" y="739400"/>
            <a:ext cx="4886226" cy="3664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nvSpPr>
        <p:spPr>
          <a:xfrm>
            <a:off x="492350" y="335225"/>
            <a:ext cx="3897000" cy="9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rPr>
              <a:t>APPLE</a:t>
            </a:r>
            <a:r>
              <a:rPr lang="en" sz="4000">
                <a:solidFill>
                  <a:schemeClr val="dk1"/>
                </a:solidFill>
              </a:rPr>
              <a:t> TREE</a:t>
            </a:r>
            <a:endParaRPr sz="4000">
              <a:solidFill>
                <a:schemeClr val="dk1"/>
              </a:solidFill>
            </a:endParaRPr>
          </a:p>
          <a:p>
            <a:pPr indent="0" lvl="0" marL="0" rtl="0" algn="l">
              <a:spcBef>
                <a:spcPts val="0"/>
              </a:spcBef>
              <a:spcAft>
                <a:spcPts val="0"/>
              </a:spcAft>
              <a:buNone/>
            </a:pPr>
            <a:r>
              <a:t/>
            </a:r>
            <a:endParaRPr sz="4000">
              <a:solidFill>
                <a:schemeClr val="dk1"/>
              </a:solidFill>
            </a:endParaRPr>
          </a:p>
        </p:txBody>
      </p:sp>
      <p:pic>
        <p:nvPicPr>
          <p:cNvPr id="117" name="Google Shape;117;p23"/>
          <p:cNvPicPr preferRelativeResize="0"/>
          <p:nvPr/>
        </p:nvPicPr>
        <p:blipFill>
          <a:blip r:embed="rId3">
            <a:alphaModFix/>
          </a:blip>
          <a:stretch>
            <a:fillRect/>
          </a:stretch>
        </p:blipFill>
        <p:spPr>
          <a:xfrm>
            <a:off x="4389350" y="812313"/>
            <a:ext cx="4691832" cy="3518874"/>
          </a:xfrm>
          <a:prstGeom prst="rect">
            <a:avLst/>
          </a:prstGeom>
          <a:noFill/>
          <a:ln>
            <a:noFill/>
          </a:ln>
        </p:spPr>
      </p:pic>
      <p:pic>
        <p:nvPicPr>
          <p:cNvPr id="118" name="Google Shape;118;p23"/>
          <p:cNvPicPr preferRelativeResize="0"/>
          <p:nvPr/>
        </p:nvPicPr>
        <p:blipFill>
          <a:blip r:embed="rId4">
            <a:alphaModFix/>
          </a:blip>
          <a:stretch>
            <a:fillRect/>
          </a:stretch>
        </p:blipFill>
        <p:spPr>
          <a:xfrm>
            <a:off x="351425" y="1319825"/>
            <a:ext cx="3518874" cy="35188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nvSpPr>
        <p:spPr>
          <a:xfrm>
            <a:off x="481875" y="1236125"/>
            <a:ext cx="3897000" cy="27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rPr>
              <a:t>What type of fruit tree do you think this is?</a:t>
            </a:r>
            <a:endParaRPr sz="4000">
              <a:solidFill>
                <a:schemeClr val="dk1"/>
              </a:solidFill>
            </a:endParaRPr>
          </a:p>
        </p:txBody>
      </p:sp>
      <p:pic>
        <p:nvPicPr>
          <p:cNvPr id="124" name="Google Shape;124;p24" title="lychee.jpg"/>
          <p:cNvPicPr preferRelativeResize="0"/>
          <p:nvPr/>
        </p:nvPicPr>
        <p:blipFill>
          <a:blip r:embed="rId3">
            <a:alphaModFix/>
          </a:blip>
          <a:stretch>
            <a:fillRect/>
          </a:stretch>
        </p:blipFill>
        <p:spPr>
          <a:xfrm>
            <a:off x="4510325" y="388813"/>
            <a:ext cx="4460326" cy="44603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nvSpPr>
        <p:spPr>
          <a:xfrm>
            <a:off x="492350" y="335225"/>
            <a:ext cx="3897000" cy="9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rPr>
              <a:t>LYCHEE</a:t>
            </a:r>
            <a:r>
              <a:rPr lang="en" sz="4000">
                <a:solidFill>
                  <a:schemeClr val="dk1"/>
                </a:solidFill>
              </a:rPr>
              <a:t> TREE</a:t>
            </a:r>
            <a:endParaRPr sz="4000">
              <a:solidFill>
                <a:schemeClr val="dk1"/>
              </a:solidFill>
            </a:endParaRPr>
          </a:p>
          <a:p>
            <a:pPr indent="0" lvl="0" marL="0" rtl="0" algn="l">
              <a:spcBef>
                <a:spcPts val="0"/>
              </a:spcBef>
              <a:spcAft>
                <a:spcPts val="0"/>
              </a:spcAft>
              <a:buNone/>
            </a:pPr>
            <a:r>
              <a:t/>
            </a:r>
            <a:endParaRPr sz="4000">
              <a:solidFill>
                <a:schemeClr val="dk1"/>
              </a:solidFill>
            </a:endParaRPr>
          </a:p>
        </p:txBody>
      </p:sp>
      <p:pic>
        <p:nvPicPr>
          <p:cNvPr id="130" name="Google Shape;130;p25" title="lychee.jpg"/>
          <p:cNvPicPr preferRelativeResize="0"/>
          <p:nvPr/>
        </p:nvPicPr>
        <p:blipFill>
          <a:blip r:embed="rId3">
            <a:alphaModFix/>
          </a:blip>
          <a:stretch>
            <a:fillRect/>
          </a:stretch>
        </p:blipFill>
        <p:spPr>
          <a:xfrm>
            <a:off x="4844498" y="482488"/>
            <a:ext cx="4178527" cy="4178527"/>
          </a:xfrm>
          <a:prstGeom prst="rect">
            <a:avLst/>
          </a:prstGeom>
          <a:noFill/>
          <a:ln>
            <a:noFill/>
          </a:ln>
        </p:spPr>
      </p:pic>
      <p:pic>
        <p:nvPicPr>
          <p:cNvPr id="131" name="Google Shape;131;p25"/>
          <p:cNvPicPr preferRelativeResize="0"/>
          <p:nvPr/>
        </p:nvPicPr>
        <p:blipFill>
          <a:blip r:embed="rId4">
            <a:alphaModFix/>
          </a:blip>
          <a:stretch>
            <a:fillRect/>
          </a:stretch>
        </p:blipFill>
        <p:spPr>
          <a:xfrm>
            <a:off x="879950" y="1079300"/>
            <a:ext cx="2964575" cy="3952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Matthew 7:15-20</a:t>
            </a:r>
            <a:endParaRPr b="1"/>
          </a:p>
        </p:txBody>
      </p:sp>
      <p:sp>
        <p:nvSpPr>
          <p:cNvPr id="137" name="Google Shape;137;p26"/>
          <p:cNvSpPr txBox="1"/>
          <p:nvPr>
            <p:ph idx="1" type="body"/>
          </p:nvPr>
        </p:nvSpPr>
        <p:spPr>
          <a:xfrm>
            <a:off x="311700" y="1550375"/>
            <a:ext cx="8520600" cy="30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200">
                <a:solidFill>
                  <a:schemeClr val="dk1"/>
                </a:solidFill>
              </a:rPr>
              <a:t>Recognize a tree by its fruit. </a:t>
            </a:r>
            <a:endParaRPr sz="3200">
              <a:solidFill>
                <a:schemeClr val="dk1"/>
              </a:solidFill>
            </a:endParaRPr>
          </a:p>
          <a:p>
            <a:pPr indent="0" lvl="0" marL="0" rtl="0" algn="l">
              <a:spcBef>
                <a:spcPts val="1200"/>
              </a:spcBef>
              <a:spcAft>
                <a:spcPts val="0"/>
              </a:spcAft>
              <a:buNone/>
            </a:pPr>
            <a:r>
              <a:rPr lang="en" sz="3200">
                <a:solidFill>
                  <a:schemeClr val="dk1"/>
                </a:solidFill>
              </a:rPr>
              <a:t>Recognize False Teaching by its fruit. </a:t>
            </a:r>
            <a:endParaRPr sz="3200">
              <a:solidFill>
                <a:schemeClr val="dk1"/>
              </a:solidFill>
            </a:endParaRPr>
          </a:p>
          <a:p>
            <a:pPr indent="0" lvl="0" marL="0" rtl="0" algn="l">
              <a:spcBef>
                <a:spcPts val="1200"/>
              </a:spcBef>
              <a:spcAft>
                <a:spcPts val="1200"/>
              </a:spcAft>
              <a:buNone/>
            </a:pPr>
            <a:r>
              <a:t/>
            </a:r>
            <a:endParaRPr sz="32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27"/>
          <p:cNvPicPr preferRelativeResize="0"/>
          <p:nvPr/>
        </p:nvPicPr>
        <p:blipFill>
          <a:blip r:embed="rId3">
            <a:alphaModFix/>
          </a:blip>
          <a:stretch>
            <a:fillRect/>
          </a:stretch>
        </p:blipFill>
        <p:spPr>
          <a:xfrm>
            <a:off x="1599813" y="152400"/>
            <a:ext cx="5944375" cy="4752725"/>
          </a:xfrm>
          <a:prstGeom prst="rect">
            <a:avLst/>
          </a:prstGeom>
          <a:noFill/>
          <a:ln>
            <a:noFill/>
          </a:ln>
        </p:spPr>
      </p:pic>
      <p:sp>
        <p:nvSpPr>
          <p:cNvPr id="143" name="Google Shape;143;p27"/>
          <p:cNvSpPr txBox="1"/>
          <p:nvPr/>
        </p:nvSpPr>
        <p:spPr>
          <a:xfrm>
            <a:off x="4169275" y="1120875"/>
            <a:ext cx="3111000" cy="66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dk2"/>
                </a:solidFill>
              </a:rPr>
              <a:t>FALSE TEACHING</a:t>
            </a:r>
            <a:endParaRPr sz="2600">
              <a:solidFill>
                <a:schemeClr val="dk2"/>
              </a:solidFill>
            </a:endParaRPr>
          </a:p>
        </p:txBody>
      </p:sp>
      <p:sp>
        <p:nvSpPr>
          <p:cNvPr id="144" name="Google Shape;144;p27"/>
          <p:cNvSpPr txBox="1"/>
          <p:nvPr/>
        </p:nvSpPr>
        <p:spPr>
          <a:xfrm>
            <a:off x="4106425" y="3347425"/>
            <a:ext cx="3237000" cy="66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dk2"/>
                </a:solidFill>
              </a:rPr>
              <a:t>SOUND DOCTRINE</a:t>
            </a:r>
            <a:endParaRPr sz="26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ph idx="1" type="body"/>
          </p:nvPr>
        </p:nvSpPr>
        <p:spPr>
          <a:xfrm>
            <a:off x="311700" y="1550375"/>
            <a:ext cx="8520600" cy="3018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2800">
                <a:solidFill>
                  <a:schemeClr val="dk1"/>
                </a:solidFill>
              </a:rPr>
              <a:t>Doctrine:</a:t>
            </a:r>
            <a:endParaRPr b="1" sz="28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b="1" sz="2800">
              <a:solidFill>
                <a:schemeClr val="dk1"/>
              </a:solidFill>
            </a:endParaRPr>
          </a:p>
          <a:p>
            <a:pPr indent="0" lvl="0" marL="0" rtl="0" algn="l">
              <a:spcBef>
                <a:spcPts val="0"/>
              </a:spcBef>
              <a:spcAft>
                <a:spcPts val="0"/>
              </a:spcAft>
              <a:buNone/>
            </a:pPr>
            <a:r>
              <a:rPr lang="en" sz="3200">
                <a:solidFill>
                  <a:schemeClr val="dk1"/>
                </a:solidFill>
              </a:rPr>
              <a:t>Beliefs that govern your life.</a:t>
            </a:r>
            <a:endParaRPr sz="3200">
              <a:solidFill>
                <a:schemeClr val="dk1"/>
              </a:solidFill>
            </a:endParaRPr>
          </a:p>
          <a:p>
            <a:pPr indent="0" lvl="0" marL="0" rtl="0" algn="l">
              <a:spcBef>
                <a:spcPts val="1200"/>
              </a:spcBef>
              <a:spcAft>
                <a:spcPts val="0"/>
              </a:spcAft>
              <a:buNone/>
            </a:pPr>
            <a:r>
              <a:t/>
            </a:r>
            <a:endParaRPr sz="3200">
              <a:solidFill>
                <a:schemeClr val="dk1"/>
              </a:solidFill>
            </a:endParaRPr>
          </a:p>
          <a:p>
            <a:pPr indent="0" lvl="0" marL="0" rtl="0" algn="l">
              <a:spcBef>
                <a:spcPts val="1200"/>
              </a:spcBef>
              <a:spcAft>
                <a:spcPts val="1200"/>
              </a:spcAft>
              <a:buNone/>
            </a:pPr>
            <a:r>
              <a:t/>
            </a:r>
            <a:endParaRPr sz="32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9"/>
          <p:cNvSpPr txBox="1"/>
          <p:nvPr>
            <p:ph type="title"/>
          </p:nvPr>
        </p:nvSpPr>
        <p:spPr>
          <a:xfrm>
            <a:off x="2078850" y="1898550"/>
            <a:ext cx="49863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1 Timothy 1:1-2</a:t>
            </a:r>
            <a:endParaRPr b="1" sz="512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0"/>
          <p:cNvSpPr txBox="1"/>
          <p:nvPr>
            <p:ph type="title"/>
          </p:nvPr>
        </p:nvSpPr>
        <p:spPr>
          <a:xfrm>
            <a:off x="2078850" y="1898550"/>
            <a:ext cx="49863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1 Timothy 1:3-7</a:t>
            </a:r>
            <a:endParaRPr b="1" sz="512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Some Examples</a:t>
            </a:r>
            <a:endParaRPr b="1"/>
          </a:p>
        </p:txBody>
      </p:sp>
      <p:sp>
        <p:nvSpPr>
          <p:cNvPr id="165" name="Google Shape;165;p31"/>
          <p:cNvSpPr txBox="1"/>
          <p:nvPr>
            <p:ph idx="1" type="body"/>
          </p:nvPr>
        </p:nvSpPr>
        <p:spPr>
          <a:xfrm>
            <a:off x="311700" y="1550375"/>
            <a:ext cx="8520600" cy="30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200">
                <a:solidFill>
                  <a:schemeClr val="dk1"/>
                </a:solidFill>
              </a:rPr>
              <a:t>Prosperity Gospel</a:t>
            </a:r>
            <a:endParaRPr sz="3200">
              <a:solidFill>
                <a:schemeClr val="dk1"/>
              </a:solidFill>
            </a:endParaRPr>
          </a:p>
          <a:p>
            <a:pPr indent="0" lvl="0" marL="0" rtl="0" algn="l">
              <a:spcBef>
                <a:spcPts val="1200"/>
              </a:spcBef>
              <a:spcAft>
                <a:spcPts val="0"/>
              </a:spcAft>
              <a:buNone/>
            </a:pPr>
            <a:r>
              <a:rPr lang="en" sz="3200">
                <a:solidFill>
                  <a:schemeClr val="dk1"/>
                </a:solidFill>
              </a:rPr>
              <a:t>Legalism</a:t>
            </a:r>
            <a:endParaRPr sz="3200">
              <a:solidFill>
                <a:schemeClr val="dk1"/>
              </a:solidFill>
            </a:endParaRPr>
          </a:p>
          <a:p>
            <a:pPr indent="0" lvl="0" marL="0" rtl="0" algn="l">
              <a:spcBef>
                <a:spcPts val="1200"/>
              </a:spcBef>
              <a:spcAft>
                <a:spcPts val="0"/>
              </a:spcAft>
              <a:buNone/>
            </a:pPr>
            <a:r>
              <a:rPr lang="en" sz="3200">
                <a:solidFill>
                  <a:schemeClr val="dk1"/>
                </a:solidFill>
              </a:rPr>
              <a:t>Progressive Moralism</a:t>
            </a:r>
            <a:endParaRPr sz="3200">
              <a:solidFill>
                <a:schemeClr val="dk1"/>
              </a:solidFill>
            </a:endParaRPr>
          </a:p>
          <a:p>
            <a:pPr indent="0" lvl="0" marL="0" rtl="0" algn="l">
              <a:spcBef>
                <a:spcPts val="1200"/>
              </a:spcBef>
              <a:spcAft>
                <a:spcPts val="1200"/>
              </a:spcAft>
              <a:buNone/>
            </a:pPr>
            <a:r>
              <a:rPr lang="en" sz="3200">
                <a:solidFill>
                  <a:schemeClr val="dk1"/>
                </a:solidFill>
              </a:rPr>
              <a:t>Self-Help Christianity</a:t>
            </a:r>
            <a:endParaRPr sz="32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2"/>
          <p:cNvSpPr txBox="1"/>
          <p:nvPr>
            <p:ph type="title"/>
          </p:nvPr>
        </p:nvSpPr>
        <p:spPr>
          <a:xfrm>
            <a:off x="1934550" y="1898550"/>
            <a:ext cx="52749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1 Timothy 1:8-11</a:t>
            </a:r>
            <a:endParaRPr b="1" sz="512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3"/>
          <p:cNvSpPr txBox="1"/>
          <p:nvPr>
            <p:ph type="title"/>
          </p:nvPr>
        </p:nvSpPr>
        <p:spPr>
          <a:xfrm>
            <a:off x="1710450" y="1971875"/>
            <a:ext cx="57231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1 Timothy 1:12-17</a:t>
            </a:r>
            <a:endParaRPr b="1" sz="512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4"/>
          <p:cNvSpPr txBox="1"/>
          <p:nvPr>
            <p:ph idx="1" type="body"/>
          </p:nvPr>
        </p:nvSpPr>
        <p:spPr>
          <a:xfrm>
            <a:off x="311700" y="335225"/>
            <a:ext cx="8520600" cy="4233600"/>
          </a:xfrm>
          <a:prstGeom prst="rect">
            <a:avLst/>
          </a:prstGeom>
        </p:spPr>
        <p:txBody>
          <a:bodyPr anchorCtr="0" anchor="t" bIns="91425" lIns="91425" spcFirstLastPara="1" rIns="91425" wrap="square" tIns="91425">
            <a:normAutofit fontScale="92500"/>
          </a:bodyPr>
          <a:lstStyle/>
          <a:p>
            <a:pPr indent="0" lvl="0" marL="0" rtl="0" algn="l">
              <a:lnSpc>
                <a:spcPct val="100000"/>
              </a:lnSpc>
              <a:spcBef>
                <a:spcPts val="0"/>
              </a:spcBef>
              <a:spcAft>
                <a:spcPts val="0"/>
              </a:spcAft>
              <a:buNone/>
            </a:pPr>
            <a:r>
              <a:rPr b="1" lang="en" sz="2800">
                <a:solidFill>
                  <a:schemeClr val="dk1"/>
                </a:solidFill>
              </a:rPr>
              <a:t>Discussion Question</a:t>
            </a:r>
            <a:r>
              <a:rPr b="1" lang="en" sz="2800">
                <a:solidFill>
                  <a:schemeClr val="dk1"/>
                </a:solidFill>
              </a:rPr>
              <a:t>:</a:t>
            </a:r>
            <a:endParaRPr b="1" sz="2800">
              <a:solidFill>
                <a:schemeClr val="dk1"/>
              </a:solidFill>
            </a:endParaRPr>
          </a:p>
          <a:p>
            <a:pPr indent="0" lvl="0" marL="0" rtl="0" algn="l">
              <a:lnSpc>
                <a:spcPct val="100000"/>
              </a:lnSpc>
              <a:spcBef>
                <a:spcPts val="0"/>
              </a:spcBef>
              <a:spcAft>
                <a:spcPts val="0"/>
              </a:spcAft>
              <a:buClr>
                <a:schemeClr val="dk1"/>
              </a:buClr>
              <a:buSzPct val="39286"/>
              <a:buFont typeface="Arial"/>
              <a:buNone/>
            </a:pPr>
            <a:r>
              <a:t/>
            </a:r>
            <a:endParaRPr b="1" sz="2800">
              <a:solidFill>
                <a:schemeClr val="dk1"/>
              </a:solidFill>
            </a:endParaRPr>
          </a:p>
          <a:p>
            <a:pPr indent="0" lvl="0" marL="0" rtl="0" algn="l">
              <a:spcBef>
                <a:spcPts val="1200"/>
              </a:spcBef>
              <a:spcAft>
                <a:spcPts val="1200"/>
              </a:spcAft>
              <a:buNone/>
            </a:pPr>
            <a:r>
              <a:rPr lang="en" sz="4818">
                <a:solidFill>
                  <a:schemeClr val="dk1"/>
                </a:solidFill>
              </a:rPr>
              <a:t>What unhealthy or bad fruit are you noticing in your life right now, and what beliefs might be contributing to that fruit?</a:t>
            </a:r>
            <a:endParaRPr sz="2876">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5"/>
          <p:cNvSpPr txBox="1"/>
          <p:nvPr>
            <p:ph idx="1" type="body"/>
          </p:nvPr>
        </p:nvSpPr>
        <p:spPr>
          <a:xfrm>
            <a:off x="311700" y="335225"/>
            <a:ext cx="8520600" cy="42336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b="1" lang="en" sz="2800">
                <a:solidFill>
                  <a:schemeClr val="dk1"/>
                </a:solidFill>
              </a:rPr>
              <a:t>Discussion Question:</a:t>
            </a:r>
            <a:endParaRPr b="1" sz="28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b="1" sz="2800">
              <a:solidFill>
                <a:schemeClr val="dk1"/>
              </a:solidFill>
            </a:endParaRPr>
          </a:p>
          <a:p>
            <a:pPr indent="0" lvl="0" marL="0" rtl="0" algn="l">
              <a:spcBef>
                <a:spcPts val="1200"/>
              </a:spcBef>
              <a:spcAft>
                <a:spcPts val="1200"/>
              </a:spcAft>
              <a:buClr>
                <a:srgbClr val="000000"/>
              </a:buClr>
              <a:buSzPts val="1100"/>
              <a:buFont typeface="Arial"/>
              <a:buNone/>
            </a:pPr>
            <a:r>
              <a:rPr lang="en" sz="4818">
                <a:solidFill>
                  <a:schemeClr val="dk1"/>
                </a:solidFill>
              </a:rPr>
              <a:t>What one main scripture that you hold onto that governs your life today and what fruit does it produce?</a:t>
            </a:r>
            <a:endParaRPr sz="2876">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6"/>
          <p:cNvSpPr txBox="1"/>
          <p:nvPr>
            <p:ph type="title"/>
          </p:nvPr>
        </p:nvSpPr>
        <p:spPr>
          <a:xfrm>
            <a:off x="1382775" y="1898550"/>
            <a:ext cx="63273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ANNOUNCEMENTS</a:t>
            </a:r>
            <a:endParaRPr b="1" sz="512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37"/>
          <p:cNvPicPr preferRelativeResize="0"/>
          <p:nvPr/>
        </p:nvPicPr>
        <p:blipFill>
          <a:blip r:embed="rId3">
            <a:alphaModFix/>
          </a:blip>
          <a:stretch>
            <a:fillRect/>
          </a:stretch>
        </p:blipFill>
        <p:spPr>
          <a:xfrm>
            <a:off x="2757488" y="152400"/>
            <a:ext cx="3629027" cy="483870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38" title="Yosemite-hike.jpg"/>
          <p:cNvPicPr preferRelativeResize="0"/>
          <p:nvPr/>
        </p:nvPicPr>
        <p:blipFill>
          <a:blip r:embed="rId3">
            <a:alphaModFix/>
          </a:blip>
          <a:stretch>
            <a:fillRect/>
          </a:stretch>
        </p:blipFill>
        <p:spPr>
          <a:xfrm>
            <a:off x="2757488" y="152400"/>
            <a:ext cx="3629027" cy="483870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39" title="SundayService2.jpg"/>
          <p:cNvPicPr preferRelativeResize="0"/>
          <p:nvPr/>
        </p:nvPicPr>
        <p:blipFill>
          <a:blip r:embed="rId3">
            <a:alphaModFix/>
          </a:blip>
          <a:stretch>
            <a:fillRect/>
          </a:stretch>
        </p:blipFill>
        <p:spPr>
          <a:xfrm>
            <a:off x="2757488" y="152400"/>
            <a:ext cx="3629027" cy="48387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