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3aae3a598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3aae3a598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3aae3a59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3aae3a59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3aae3a59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e3aae3a59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4b5469c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e4b5469c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4b5469c2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e4b5469c2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4b5469c2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e4b5469c2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letter reference?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eac617251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eac617251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3aae3a59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e3aae3a59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51328fd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e51328fd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ac617251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eac617251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e4b5469c2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e4b5469c2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3aae3a59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e3aae3a59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e4b5469c26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e4b5469c26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4b5469c26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e4b5469c2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e3aae3a598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e3aae3a598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ac617251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eac617251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e4b5469c26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e4b5469c2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51328fdf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e51328fdf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eac6172511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eac6172511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letter reference?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ac6172511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eac6172511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letter reference?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ac6172511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eac617251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letter reference?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e4b5469c26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e4b5469c26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e3aae3a598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e3aae3a598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eac617251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eac617251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eac6172511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eac617251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3aae3a598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e3aae3a598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eac617251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eac617251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eac6172511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eac6172511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DFEAFB"/>
            </a:gs>
            <a:gs pos="100000">
              <a:srgbClr val="6E9C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youtube.com/watch?v=-Pen-Pxre0A&amp;list=RD-Pen-Pxre0A&amp;start_radio=1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youtube.com/watch?v=J9io7xm-Dz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51700" y="1840950"/>
            <a:ext cx="68406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dk1"/>
                </a:solidFill>
              </a:rPr>
              <a:t>WORTHY OF IT ALL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 u="sng">
                <a:solidFill>
                  <a:schemeClr val="hlink"/>
                </a:solidFill>
                <a:hlinkClick r:id="rId3"/>
              </a:rPr>
              <a:t>LINK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744575"/>
            <a:ext cx="8520600" cy="65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Midweek</a:t>
            </a: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913" y="1403975"/>
            <a:ext cx="6106179" cy="343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OUR FOCUS</a:t>
            </a:r>
            <a:endParaRPr b="1"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1425" y="1099940"/>
            <a:ext cx="6541151" cy="35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FOUR MAIN THEMES OF 1 TIM</a:t>
            </a:r>
            <a:endParaRPr b="1"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550375"/>
            <a:ext cx="8520600" cy="30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Doctrine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Worship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Leadership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Living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9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Matthew 7:15-20</a:t>
            </a:r>
            <a:br>
              <a:rPr b="1" lang="en"/>
            </a:br>
            <a:r>
              <a:rPr b="1" lang="en" sz="2356"/>
              <a:t>Verse 20: “Therefore by their fruits you will know them.”</a:t>
            </a:r>
            <a:endParaRPr b="1" sz="2356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550375"/>
            <a:ext cx="8520600" cy="30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a tree by its fruit.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False Teaching by its fruit.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what is Sound/True by its fruit.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438250"/>
            <a:ext cx="8520600" cy="27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Beliefs that govern your life and produces good spiritual fruit!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Goal: Love coming from a pure heart, a good conscience, and a sincere faith.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Conforms to the Gospel!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526200" y="467725"/>
            <a:ext cx="7425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1"/>
                </a:solidFill>
              </a:rPr>
              <a:t>Sound Doctrine: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384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FRUIT OF FALSE TEACHING</a:t>
            </a:r>
            <a:endParaRPr b="1" sz="2120"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246350"/>
            <a:ext cx="26466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Speculation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Pride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Confusion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Controversy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Division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Spiritual Distraction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….not Love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91" name="Google Shape;91;p19"/>
          <p:cNvSpPr txBox="1"/>
          <p:nvPr>
            <p:ph type="title"/>
          </p:nvPr>
        </p:nvSpPr>
        <p:spPr>
          <a:xfrm>
            <a:off x="4572000" y="445025"/>
            <a:ext cx="431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FRUIT OF SOUND DOCTRINE</a:t>
            </a:r>
            <a:endParaRPr b="1" sz="2120"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4449575" y="1267350"/>
            <a:ext cx="1921500" cy="33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Truth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Love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Grace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Peace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Mercy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Patience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6258600" y="1163700"/>
            <a:ext cx="2631000" cy="33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Humility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Godliness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Self-Control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Pure Heart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Good Conscience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Sincere Faith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274550"/>
            <a:ext cx="8520600" cy="3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More than singing. 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Responding to God </a:t>
            </a:r>
            <a:r>
              <a:rPr lang="en" sz="3200">
                <a:solidFill>
                  <a:schemeClr val="dk1"/>
                </a:solidFill>
              </a:rPr>
              <a:t>with reverence, humility, and love. 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Reflecting God’s character to one another and towards the lost.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Does not distracts!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526200" y="467725"/>
            <a:ext cx="7425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Sound Worship: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813" y="152400"/>
            <a:ext cx="5944375" cy="4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 txBox="1"/>
          <p:nvPr/>
        </p:nvSpPr>
        <p:spPr>
          <a:xfrm>
            <a:off x="4169275" y="1026575"/>
            <a:ext cx="31110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FALSE TEACHING</a:t>
            </a:r>
            <a:endParaRPr sz="2600">
              <a:solidFill>
                <a:schemeClr val="dk2"/>
              </a:solidFill>
            </a:endParaRPr>
          </a:p>
        </p:txBody>
      </p:sp>
      <p:sp>
        <p:nvSpPr>
          <p:cNvPr id="106" name="Google Shape;106;p21"/>
          <p:cNvSpPr txBox="1"/>
          <p:nvPr/>
        </p:nvSpPr>
        <p:spPr>
          <a:xfrm>
            <a:off x="4106275" y="3169350"/>
            <a:ext cx="3237000" cy="9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SOUND DOCTRINE</a:t>
            </a:r>
            <a:endParaRPr sz="2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SOUND WORSHIP</a:t>
            </a:r>
            <a:endParaRPr sz="2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/>
        </p:nvSpPr>
        <p:spPr>
          <a:xfrm>
            <a:off x="5589300" y="432650"/>
            <a:ext cx="3297300" cy="14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dk1"/>
                </a:solidFill>
              </a:rPr>
              <a:t>SOUND LEADERSHIP</a:t>
            </a:r>
            <a:endParaRPr b="1" sz="3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310900"/>
            <a:ext cx="8520600" cy="30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JESUS IS</a:t>
            </a:r>
            <a:r>
              <a:rPr b="1" lang="en" sz="2800">
                <a:solidFill>
                  <a:schemeClr val="dk1"/>
                </a:solidFill>
              </a:rPr>
              <a:t>: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Head of the Church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Chief Shepherd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Perfect example of Sound Leadership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25" name="Google Shape;125;p24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Question: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Since Jesus is our perfect leader, why do we need leaders at all?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1449900" y="1898550"/>
            <a:ext cx="62442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MATTHEW 28:18-20</a:t>
            </a:r>
            <a:endParaRPr b="1" sz="5120"/>
          </a:p>
        </p:txBody>
      </p:sp>
      <p:sp>
        <p:nvSpPr>
          <p:cNvPr id="131" name="Google Shape;131;p25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Question: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How do we make disciples and teach them to obey Jesus?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98550" y="836550"/>
            <a:ext cx="3904500" cy="3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Discipleship requires Leadership! 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Leadership is Influence!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37" name="Google Shape;137;p26"/>
          <p:cNvPicPr preferRelativeResize="0"/>
          <p:nvPr/>
        </p:nvPicPr>
        <p:blipFill rotWithShape="1">
          <a:blip r:embed="rId3">
            <a:alphaModFix/>
          </a:blip>
          <a:srcRect b="20597" l="35001" r="1011" t="2804"/>
          <a:stretch/>
        </p:blipFill>
        <p:spPr>
          <a:xfrm>
            <a:off x="3819925" y="1148375"/>
            <a:ext cx="5125300" cy="284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Question:</a:t>
            </a:r>
            <a:endParaRPr b="1"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311700" y="1246350"/>
            <a:ext cx="6435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What happens when Leadership is poor?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29000" y="1819050"/>
            <a:ext cx="7744500" cy="2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Confusion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Division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Broken trust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Poor direction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Discouragement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People get hurt!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BAD FRUIT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1391550" y="748350"/>
            <a:ext cx="6360900" cy="12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BOOK OF JUDGES</a:t>
            </a:r>
            <a:endParaRPr b="1" sz="5120"/>
          </a:p>
        </p:txBody>
      </p:sp>
      <p:sp>
        <p:nvSpPr>
          <p:cNvPr id="150" name="Google Shape;150;p28"/>
          <p:cNvSpPr txBox="1"/>
          <p:nvPr/>
        </p:nvSpPr>
        <p:spPr>
          <a:xfrm>
            <a:off x="1189050" y="1578675"/>
            <a:ext cx="68712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MAJOR THEME: Need for Godly Leadership! 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514500" y="2571750"/>
            <a:ext cx="8220300" cy="22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Judges 5:2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When the princes in Israel take the lead, when the people willingly offer themselves—praise the Lord!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Judges 21:25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In those days Israel had no king; everyone did as they saw fit.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1391550" y="748350"/>
            <a:ext cx="6360900" cy="12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BOOK OF DANIEL</a:t>
            </a:r>
            <a:endParaRPr b="1" sz="5120"/>
          </a:p>
        </p:txBody>
      </p:sp>
      <p:sp>
        <p:nvSpPr>
          <p:cNvPr id="157" name="Google Shape;157;p29"/>
          <p:cNvSpPr txBox="1"/>
          <p:nvPr/>
        </p:nvSpPr>
        <p:spPr>
          <a:xfrm>
            <a:off x="461850" y="1952850"/>
            <a:ext cx="3712500" cy="18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" sz="2500">
                <a:solidFill>
                  <a:schemeClr val="dk1"/>
                </a:solidFill>
              </a:rPr>
              <a:t>Ungodly Kings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" sz="2500">
                <a:solidFill>
                  <a:schemeClr val="dk1"/>
                </a:solidFill>
              </a:rPr>
              <a:t>Pagan government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" sz="2500">
                <a:solidFill>
                  <a:schemeClr val="dk1"/>
                </a:solidFill>
              </a:rPr>
              <a:t>Blasphemous rulers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" sz="2500">
                <a:solidFill>
                  <a:schemeClr val="dk1"/>
                </a:solidFill>
              </a:rPr>
              <a:t>Corrupt leadership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4472975" y="1952850"/>
            <a:ext cx="3712500" cy="20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</a:rPr>
              <a:t>Poor leadership is not an excuse! </a:t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</a:rPr>
              <a:t>Daniel remained Faithful! </a:t>
            </a:r>
            <a:endParaRPr b="1"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270000" y="1808100"/>
            <a:ext cx="6387600" cy="24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b="1" lang="en" sz="2800">
                <a:solidFill>
                  <a:schemeClr val="dk1"/>
                </a:solidFill>
              </a:rPr>
              <a:t>Helps protect Sound Doctrine</a:t>
            </a:r>
            <a:endParaRPr b="1"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b="1" lang="en" sz="2800">
                <a:solidFill>
                  <a:schemeClr val="dk1"/>
                </a:solidFill>
              </a:rPr>
              <a:t>Helps preserve Sound Worship</a:t>
            </a:r>
            <a:endParaRPr b="1"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b="1" lang="en" sz="2800">
                <a:solidFill>
                  <a:schemeClr val="dk1"/>
                </a:solidFill>
              </a:rPr>
              <a:t>Helps model Sound Living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64" name="Google Shape;164;p30"/>
          <p:cNvSpPr txBox="1"/>
          <p:nvPr>
            <p:ph type="title"/>
          </p:nvPr>
        </p:nvSpPr>
        <p:spPr>
          <a:xfrm>
            <a:off x="270000" y="597675"/>
            <a:ext cx="8604000" cy="10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Sound Leadership Matters!</a:t>
            </a:r>
            <a:endParaRPr b="1" sz="512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1824450" y="1898550"/>
            <a:ext cx="54951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3:1-13</a:t>
            </a:r>
            <a:endParaRPr b="1" sz="512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type="title"/>
          </p:nvPr>
        </p:nvSpPr>
        <p:spPr>
          <a:xfrm>
            <a:off x="311700" y="445025"/>
            <a:ext cx="384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Most People Think:</a:t>
            </a:r>
            <a:endParaRPr b="1" sz="2120"/>
          </a:p>
        </p:txBody>
      </p:sp>
      <p:sp>
        <p:nvSpPr>
          <p:cNvPr id="175" name="Google Shape;175;p32"/>
          <p:cNvSpPr txBox="1"/>
          <p:nvPr>
            <p:ph idx="1" type="body"/>
          </p:nvPr>
        </p:nvSpPr>
        <p:spPr>
          <a:xfrm>
            <a:off x="311700" y="1246350"/>
            <a:ext cx="39939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Talent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Charisma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Confidence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Vision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Communication Skills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Education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Experience</a:t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title"/>
          </p:nvPr>
        </p:nvSpPr>
        <p:spPr>
          <a:xfrm>
            <a:off x="254400" y="395950"/>
            <a:ext cx="431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Paul Focuses On:</a:t>
            </a:r>
            <a:endParaRPr b="1" sz="2120"/>
          </a:p>
        </p:txBody>
      </p:sp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254400" y="968650"/>
            <a:ext cx="2883300" cy="33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Self-control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Respectability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Gentleness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Faithfulness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Integrity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Maturity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Trustworthiness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Able to Teach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82" name="Google Shape;182;p33"/>
          <p:cNvSpPr txBox="1"/>
          <p:nvPr/>
        </p:nvSpPr>
        <p:spPr>
          <a:xfrm>
            <a:off x="3983900" y="968650"/>
            <a:ext cx="47478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chemeClr val="dk1"/>
                </a:solidFill>
              </a:rPr>
              <a:t>CHARACTER BEFORE COMPETENCY!</a:t>
            </a:r>
            <a:endParaRPr b="1" sz="3900">
              <a:solidFill>
                <a:schemeClr val="dk1"/>
              </a:solidFill>
            </a:endParaRPr>
          </a:p>
        </p:txBody>
      </p:sp>
      <p:sp>
        <p:nvSpPr>
          <p:cNvPr id="183" name="Google Shape;183;p33"/>
          <p:cNvSpPr txBox="1"/>
          <p:nvPr/>
        </p:nvSpPr>
        <p:spPr>
          <a:xfrm>
            <a:off x="5307950" y="3233200"/>
            <a:ext cx="2396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</a:rPr>
              <a:t>BUT WHY??</a:t>
            </a:r>
            <a:endParaRPr b="1" sz="27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311700" y="445025"/>
            <a:ext cx="4084800" cy="13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OVERSEER - episkopē</a:t>
            </a:r>
            <a:endParaRPr b="1" sz="21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1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/>
              <a:t>The office in charge of overseeing the Church</a:t>
            </a:r>
            <a:endParaRPr sz="2120"/>
          </a:p>
        </p:txBody>
      </p:sp>
      <p:sp>
        <p:nvSpPr>
          <p:cNvPr id="189" name="Google Shape;189;p34"/>
          <p:cNvSpPr txBox="1"/>
          <p:nvPr>
            <p:ph idx="1" type="body"/>
          </p:nvPr>
        </p:nvSpPr>
        <p:spPr>
          <a:xfrm>
            <a:off x="251250" y="1988000"/>
            <a:ext cx="4205700" cy="18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Watches 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Protects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Guides</a:t>
            </a:r>
            <a:endParaRPr sz="3200">
              <a:solidFill>
                <a:schemeClr val="dk1"/>
              </a:solidFill>
            </a:endParaRPr>
          </a:p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3200">
                <a:solidFill>
                  <a:schemeClr val="dk1"/>
                </a:solidFill>
              </a:rPr>
              <a:t>Cares for God’s people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90" name="Google Shape;190;p34"/>
          <p:cNvSpPr txBox="1"/>
          <p:nvPr>
            <p:ph type="title"/>
          </p:nvPr>
        </p:nvSpPr>
        <p:spPr>
          <a:xfrm>
            <a:off x="4572000" y="445025"/>
            <a:ext cx="4279800" cy="13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DEACON - diakonos</a:t>
            </a:r>
            <a:endParaRPr b="1" sz="21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1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/>
              <a:t>One who executes the commands of another</a:t>
            </a:r>
            <a:endParaRPr sz="2120"/>
          </a:p>
        </p:txBody>
      </p:sp>
      <p:sp>
        <p:nvSpPr>
          <p:cNvPr id="191" name="Google Shape;191;p34"/>
          <p:cNvSpPr txBox="1"/>
          <p:nvPr>
            <p:ph idx="1" type="body"/>
          </p:nvPr>
        </p:nvSpPr>
        <p:spPr>
          <a:xfrm>
            <a:off x="4572000" y="1988000"/>
            <a:ext cx="3847200" cy="17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Serves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Meets Needs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Supports Ministry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92" name="Google Shape;192;p34"/>
          <p:cNvSpPr txBox="1"/>
          <p:nvPr/>
        </p:nvSpPr>
        <p:spPr>
          <a:xfrm>
            <a:off x="1919850" y="4068575"/>
            <a:ext cx="5304300" cy="9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DIFFERENT RESPONSIBILITIES SAME EXPECTATION…. GODLY CHARACTER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5"/>
          <p:cNvSpPr txBox="1"/>
          <p:nvPr>
            <p:ph type="title"/>
          </p:nvPr>
        </p:nvSpPr>
        <p:spPr>
          <a:xfrm>
            <a:off x="1846200" y="881250"/>
            <a:ext cx="54516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3:4-5</a:t>
            </a:r>
            <a:endParaRPr b="1" sz="5120"/>
          </a:p>
        </p:txBody>
      </p:sp>
      <p:sp>
        <p:nvSpPr>
          <p:cNvPr id="198" name="Google Shape;198;p35"/>
          <p:cNvSpPr txBox="1"/>
          <p:nvPr/>
        </p:nvSpPr>
        <p:spPr>
          <a:xfrm>
            <a:off x="128550" y="2409875"/>
            <a:ext cx="88878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Why does Paul care so much about person’s household?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199" name="Google Shape;199;p35"/>
          <p:cNvSpPr txBox="1"/>
          <p:nvPr/>
        </p:nvSpPr>
        <p:spPr>
          <a:xfrm>
            <a:off x="2391300" y="3439275"/>
            <a:ext cx="4361400" cy="8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Leadership begins at home, in private, in the little things. </a:t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2142450" y="483675"/>
            <a:ext cx="4859100" cy="9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Matthew 25:21</a:t>
            </a:r>
            <a:endParaRPr b="1" sz="5120"/>
          </a:p>
        </p:txBody>
      </p:sp>
      <p:sp>
        <p:nvSpPr>
          <p:cNvPr id="205" name="Google Shape;205;p36"/>
          <p:cNvSpPr txBox="1"/>
          <p:nvPr/>
        </p:nvSpPr>
        <p:spPr>
          <a:xfrm>
            <a:off x="327450" y="1567950"/>
            <a:ext cx="8489100" cy="17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His master replied, ‘Well done, good and faithful servant! You have been faithful with a few things; I will put you in charge of many things. Come and share your master’s happiness!’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06" name="Google Shape;206;p36"/>
          <p:cNvSpPr txBox="1"/>
          <p:nvPr/>
        </p:nvSpPr>
        <p:spPr>
          <a:xfrm>
            <a:off x="1531800" y="3544500"/>
            <a:ext cx="6302700" cy="8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What does being faithful with a few things teach us about leadership?</a:t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/>
          <p:nvPr>
            <p:ph type="title"/>
          </p:nvPr>
        </p:nvSpPr>
        <p:spPr>
          <a:xfrm>
            <a:off x="1735800" y="864900"/>
            <a:ext cx="56724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3:14-16</a:t>
            </a:r>
            <a:endParaRPr b="1" sz="5120"/>
          </a:p>
        </p:txBody>
      </p:sp>
      <p:sp>
        <p:nvSpPr>
          <p:cNvPr id="212" name="Google Shape;212;p37"/>
          <p:cNvSpPr txBox="1"/>
          <p:nvPr/>
        </p:nvSpPr>
        <p:spPr>
          <a:xfrm>
            <a:off x="625500" y="2386500"/>
            <a:ext cx="78930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Why does Paul say he is writing these instructions?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13" name="Google Shape;213;p37"/>
          <p:cNvSpPr txBox="1"/>
          <p:nvPr/>
        </p:nvSpPr>
        <p:spPr>
          <a:xfrm>
            <a:off x="1524600" y="3451000"/>
            <a:ext cx="6315600" cy="8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1"/>
                </a:solidFill>
              </a:rPr>
              <a:t>THIS IS GOD’S HOUSE! </a:t>
            </a:r>
            <a:endParaRPr b="1" sz="4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DISCUSSION QUESTIONS:</a:t>
            </a:r>
            <a:endParaRPr b="1"/>
          </a:p>
        </p:txBody>
      </p:sp>
      <p:sp>
        <p:nvSpPr>
          <p:cNvPr id="219" name="Google Shape;219;p38"/>
          <p:cNvSpPr txBox="1"/>
          <p:nvPr>
            <p:ph idx="1" type="body"/>
          </p:nvPr>
        </p:nvSpPr>
        <p:spPr>
          <a:xfrm>
            <a:off x="311700" y="1017725"/>
            <a:ext cx="78033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eriod"/>
            </a:pPr>
            <a:r>
              <a:rPr lang="en" sz="2500">
                <a:solidFill>
                  <a:schemeClr val="dk1"/>
                </a:solidFill>
              </a:rPr>
              <a:t>W</a:t>
            </a:r>
            <a:r>
              <a:rPr lang="en" sz="2500">
                <a:solidFill>
                  <a:schemeClr val="dk1"/>
                </a:solidFill>
              </a:rPr>
              <a:t>hat leadership quality from this chapter do you most want to grow in?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eriod"/>
            </a:pPr>
            <a:r>
              <a:rPr lang="en" sz="2500">
                <a:solidFill>
                  <a:schemeClr val="dk1"/>
                </a:solidFill>
              </a:rPr>
              <a:t>Where has God given you influence right now, and how can you use it to serve others this week?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AutoNum type="arabicPeriod"/>
            </a:pPr>
            <a:r>
              <a:rPr lang="en" sz="2500">
                <a:solidFill>
                  <a:schemeClr val="dk1"/>
                </a:solidFill>
              </a:rPr>
              <a:t>What's one practical way you can strengthen God's household this week?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Leadership qualities:</a:t>
            </a:r>
            <a:r>
              <a:rPr lang="en" sz="2100">
                <a:solidFill>
                  <a:schemeClr val="dk1"/>
                </a:solidFill>
              </a:rPr>
              <a:t> Self-control, Respectability, Gentleness, Faithfulness, Integrity, Maturity, Trustworthiness, Able to Teach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 txBox="1"/>
          <p:nvPr>
            <p:ph type="title"/>
          </p:nvPr>
        </p:nvSpPr>
        <p:spPr>
          <a:xfrm>
            <a:off x="1408350" y="366750"/>
            <a:ext cx="63273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ANNOUNCEMENTS</a:t>
            </a:r>
            <a:endParaRPr b="1" sz="5120"/>
          </a:p>
        </p:txBody>
      </p:sp>
      <p:sp>
        <p:nvSpPr>
          <p:cNvPr id="225" name="Google Shape;225;p39"/>
          <p:cNvSpPr txBox="1"/>
          <p:nvPr>
            <p:ph idx="1" type="body"/>
          </p:nvPr>
        </p:nvSpPr>
        <p:spPr>
          <a:xfrm>
            <a:off x="311700" y="1246350"/>
            <a:ext cx="78033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Friday - 7pm GAME NIGHT @ </a:t>
            </a:r>
            <a:r>
              <a:rPr lang="en" sz="2600">
                <a:solidFill>
                  <a:schemeClr val="dk1"/>
                </a:solidFill>
              </a:rPr>
              <a:t>Aguilar's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Sunday Service - 11am @ 500 Buena Vista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Monday - Atwater Bible Talk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Tuesday - Merced Bible Talk - Oakes’ Home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Special Missions Giving - End of June!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ICMC </a:t>
            </a:r>
            <a:r>
              <a:rPr lang="en" sz="2600">
                <a:solidFill>
                  <a:schemeClr val="dk1"/>
                </a:solidFill>
              </a:rPr>
              <a:t>Milwaukee - Sign up now! </a:t>
            </a:r>
            <a:r>
              <a:rPr lang="en" sz="2600">
                <a:solidFill>
                  <a:schemeClr val="dk1"/>
                </a:solidFill>
              </a:rPr>
              <a:t>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SOUND LEADERSHIP</a:t>
            </a:r>
            <a:endParaRPr b="1"/>
          </a:p>
        </p:txBody>
      </p:sp>
      <p:sp>
        <p:nvSpPr>
          <p:cNvPr id="231" name="Google Shape;231;p40"/>
          <p:cNvSpPr txBox="1"/>
          <p:nvPr>
            <p:ph idx="1" type="body"/>
          </p:nvPr>
        </p:nvSpPr>
        <p:spPr>
          <a:xfrm>
            <a:off x="311700" y="1219975"/>
            <a:ext cx="78033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The people who should lead God's church are people whose lives can be trusted.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of character.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of integrity.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who are faithful with a few things.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who reflect Christ.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WE SHOULD ALL ASPIRE TO BE THE KIND OF PEOPLE GOD CAN TRUST WITH THE CARE OF HIS CHURCH.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/>
        </p:nvSpPr>
        <p:spPr>
          <a:xfrm>
            <a:off x="1151700" y="1840950"/>
            <a:ext cx="68406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dk1"/>
                </a:solidFill>
              </a:rPr>
              <a:t>Lord, I Need You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 u="sng">
                <a:solidFill>
                  <a:schemeClr val="hlink"/>
                </a:solidFill>
                <a:hlinkClick r:id="rId3"/>
              </a:rPr>
              <a:t>LINK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