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e3aae3a598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e3aae3a598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e3aae3a598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3e3aae3a59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3e3aae3a598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3e3aae3a598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e4b5469c2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3e4b5469c2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e4b5469c26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e4b5469c26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e4b5469c2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e4b5469c2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letter reference?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eac6172511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eac6172511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ed8a3db3a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ed8a3db3a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eac6172511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eac6172511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letter reference?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e4b5469c26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3e4b5469c26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e3aae3a598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e3aae3a598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51328fdf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e51328fdf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eac6172511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eac6172511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letter reference?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ed8a3db3ab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ed8a3db3a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question we are will attempt to answer in today’s lesson.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e51328fdf4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e51328fdf4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f15008e08c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f15008e08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f15008e08c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3f15008e08c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Law is good if one uses it properly. Meaning rules can be good but they must conform the the gospel of Jesus Christ.  </a:t>
            </a:r>
            <a:r>
              <a:rPr lang="en">
                <a:solidFill>
                  <a:schemeClr val="dk1"/>
                </a:solidFill>
              </a:rPr>
              <a:t>Paul is not against standards. In the this letter Paul cared deeply about behavior right? How men prayed, how women worshiped, how leaders conduct themselves, how we treat one another. Behavior matters. The real issue is where that behavior comes from… and that connects us back to Sound Worship.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f15008e08c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f15008e08c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a:t>
            </a:r>
            <a:r>
              <a:rPr lang="en"/>
              <a:t>godliness</a:t>
            </a:r>
            <a:r>
              <a:rPr lang="en"/>
              <a:t> isnt produced by rules, then how is it </a:t>
            </a:r>
            <a:r>
              <a:rPr lang="en"/>
              <a:t>produced</a:t>
            </a:r>
            <a:r>
              <a:rPr lang="en"/>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f15008e08c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f15008e08c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godliness isnt produced by rules, then how is it produced?</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f15008e08c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f15008e08c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f15008e08c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f15008e08c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doesn’t Paul say: Try harder, Why does he say Train yourself? -  Can someone accidentally become physically fit? - Intention, Consistency, Discipline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f15008e08c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f15008e08c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Can someone </a:t>
            </a:r>
            <a:r>
              <a:rPr lang="en"/>
              <a:t>accidentally</a:t>
            </a:r>
            <a:r>
              <a:rPr lang="en"/>
              <a:t> become godly? - </a:t>
            </a:r>
            <a:r>
              <a:rPr lang="en"/>
              <a:t>Training</a:t>
            </a:r>
            <a:r>
              <a:rPr lang="en"/>
              <a:t> is not self-improvement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eac6172511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eac6172511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not about self-improvement. This goes back to Sound Worship. How we respond to God and reflect his love. It’s not about rules-following, its always been about Love, that comes from a pure heart, a good conscience, and a sincere faith. - Sound Doctrine - It all connects!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f15008e08c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f15008e08c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not about self-improvement. This goes back to Sound Worship. How we respond to God and reflect his love. It’s not about rules-following, its always been about Love, that comes from a pure heart, a good conscience, and a sincere faith. - Sound Doctrine - It all connects!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f15008e08c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f15008e08c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f15008e08c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f15008e08c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Being godly was never meant to stay in private. It eventually becomes visible. Our godliness is part of our worship to God.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f15008e08c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f15008e08c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Being godly was never meant to stay in private. It eventually becomes visible. Our godliness is part of our worship to God.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f15008e08c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f15008e08c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Being godly was never meant to stay in private. It eventually becomes visible. Our godliness is part of our worship to God.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f15008e08c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f15008e08c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f15008e08c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f15008e08c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Being godly was never meant to stay in private. It eventually becomes visible. Our godliness is part of our worship to God.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f15008e08c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f15008e08c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Being godly was never meant to stay in private. It eventually becomes visible. Our godliness is part of our worship to God.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eac6172511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eac6172511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eac6172511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eac6172511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f15008e08c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f15008e08c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e3aae3a598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e3aae3a598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eac6172511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eac6172511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B4A7D6"/>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hyperlink" Target="https://youtu.be/COQ6cni_TG8?si=oR4onv2cE3tO2X9d"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hyperlink" Target="https://youtu.be/xh86R7_w1_8?si=TpaO314Izw2e4TgB"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1151700" y="1110150"/>
            <a:ext cx="6840600" cy="146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5500">
                <a:solidFill>
                  <a:schemeClr val="dk1"/>
                </a:solidFill>
              </a:rPr>
              <a:t>Lord, I Lift Your Name On High</a:t>
            </a:r>
            <a:endParaRPr b="1" sz="5500">
              <a:solidFill>
                <a:schemeClr val="dk1"/>
              </a:solidFill>
            </a:endParaRPr>
          </a:p>
          <a:p>
            <a:pPr indent="0" lvl="0" marL="0" rtl="0" algn="ctr">
              <a:spcBef>
                <a:spcPts val="0"/>
              </a:spcBef>
              <a:spcAft>
                <a:spcPts val="0"/>
              </a:spcAft>
              <a:buNone/>
            </a:pPr>
            <a:r>
              <a:rPr b="1" lang="en" sz="5500" u="sng">
                <a:solidFill>
                  <a:schemeClr val="hlink"/>
                </a:solidFill>
                <a:hlinkClick r:id="rId3"/>
              </a:rPr>
              <a:t>LINK</a:t>
            </a:r>
            <a:endParaRPr b="1" sz="5500">
              <a:solidFill>
                <a:schemeClr val="dk1"/>
              </a:solidFill>
            </a:endParaRPr>
          </a:p>
          <a:p>
            <a:pPr indent="0" lvl="0" marL="0" rtl="0" algn="l">
              <a:spcBef>
                <a:spcPts val="0"/>
              </a:spcBef>
              <a:spcAft>
                <a:spcPts val="0"/>
              </a:spcAft>
              <a:buNone/>
            </a:pPr>
            <a:r>
              <a:t/>
            </a:r>
            <a:endParaRPr b="1" sz="5500">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txBox="1"/>
          <p:nvPr>
            <p:ph type="ctrTitle"/>
          </p:nvPr>
        </p:nvSpPr>
        <p:spPr>
          <a:xfrm>
            <a:off x="311700" y="744575"/>
            <a:ext cx="8520600" cy="659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Midweek</a:t>
            </a:r>
            <a:endParaRPr/>
          </a:p>
        </p:txBody>
      </p:sp>
      <p:pic>
        <p:nvPicPr>
          <p:cNvPr id="60" name="Google Shape;60;p14"/>
          <p:cNvPicPr preferRelativeResize="0"/>
          <p:nvPr/>
        </p:nvPicPr>
        <p:blipFill>
          <a:blip r:embed="rId3">
            <a:alphaModFix/>
          </a:blip>
          <a:stretch>
            <a:fillRect/>
          </a:stretch>
        </p:blipFill>
        <p:spPr>
          <a:xfrm>
            <a:off x="1518913" y="1403975"/>
            <a:ext cx="6106179" cy="343472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t>OUR FOCUS</a:t>
            </a:r>
            <a:endParaRPr b="1"/>
          </a:p>
        </p:txBody>
      </p:sp>
      <p:pic>
        <p:nvPicPr>
          <p:cNvPr id="66" name="Google Shape;66;p15"/>
          <p:cNvPicPr preferRelativeResize="0"/>
          <p:nvPr/>
        </p:nvPicPr>
        <p:blipFill>
          <a:blip r:embed="rId3">
            <a:alphaModFix/>
          </a:blip>
          <a:stretch>
            <a:fillRect/>
          </a:stretch>
        </p:blipFill>
        <p:spPr>
          <a:xfrm>
            <a:off x="1301425" y="1099940"/>
            <a:ext cx="6541151" cy="35005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FOUR MAIN THEMES OF 1 TIM</a:t>
            </a:r>
            <a:endParaRPr b="1"/>
          </a:p>
        </p:txBody>
      </p:sp>
      <p:sp>
        <p:nvSpPr>
          <p:cNvPr id="72" name="Google Shape;72;p16"/>
          <p:cNvSpPr txBox="1"/>
          <p:nvPr>
            <p:ph idx="1" type="body"/>
          </p:nvPr>
        </p:nvSpPr>
        <p:spPr>
          <a:xfrm>
            <a:off x="311700" y="1550375"/>
            <a:ext cx="8520600" cy="30186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sz="3200">
                <a:solidFill>
                  <a:schemeClr val="dk1"/>
                </a:solidFill>
              </a:rPr>
              <a:t>Sound Doctrine</a:t>
            </a:r>
            <a:endParaRPr sz="3200">
              <a:solidFill>
                <a:schemeClr val="dk1"/>
              </a:solidFill>
            </a:endParaRPr>
          </a:p>
          <a:p>
            <a:pPr indent="0" lvl="0" marL="0" rtl="0" algn="l">
              <a:spcBef>
                <a:spcPts val="1200"/>
              </a:spcBef>
              <a:spcAft>
                <a:spcPts val="0"/>
              </a:spcAft>
              <a:buNone/>
            </a:pPr>
            <a:r>
              <a:rPr lang="en" sz="3200">
                <a:solidFill>
                  <a:schemeClr val="dk1"/>
                </a:solidFill>
              </a:rPr>
              <a:t>Sound Worship</a:t>
            </a:r>
            <a:endParaRPr sz="3200">
              <a:solidFill>
                <a:schemeClr val="dk1"/>
              </a:solidFill>
            </a:endParaRPr>
          </a:p>
          <a:p>
            <a:pPr indent="0" lvl="0" marL="0" rtl="0" algn="l">
              <a:spcBef>
                <a:spcPts val="1200"/>
              </a:spcBef>
              <a:spcAft>
                <a:spcPts val="0"/>
              </a:spcAft>
              <a:buNone/>
            </a:pPr>
            <a:r>
              <a:rPr lang="en" sz="3200">
                <a:solidFill>
                  <a:schemeClr val="dk1"/>
                </a:solidFill>
              </a:rPr>
              <a:t>Sound Leadership</a:t>
            </a:r>
            <a:endParaRPr sz="3200">
              <a:solidFill>
                <a:schemeClr val="dk1"/>
              </a:solidFill>
            </a:endParaRPr>
          </a:p>
          <a:p>
            <a:pPr indent="0" lvl="0" marL="0" rtl="0" algn="l">
              <a:spcBef>
                <a:spcPts val="1200"/>
              </a:spcBef>
              <a:spcAft>
                <a:spcPts val="0"/>
              </a:spcAft>
              <a:buNone/>
            </a:pPr>
            <a:r>
              <a:rPr lang="en" sz="3200">
                <a:solidFill>
                  <a:schemeClr val="dk1"/>
                </a:solidFill>
              </a:rPr>
              <a:t>Sound Living </a:t>
            </a:r>
            <a:endParaRPr sz="3200">
              <a:solidFill>
                <a:schemeClr val="dk1"/>
              </a:solidFill>
            </a:endParaRPr>
          </a:p>
          <a:p>
            <a:pPr indent="0" lvl="0" marL="0" rtl="0" algn="l">
              <a:spcBef>
                <a:spcPts val="1200"/>
              </a:spcBef>
              <a:spcAft>
                <a:spcPts val="1200"/>
              </a:spcAft>
              <a:buNone/>
            </a:pPr>
            <a:r>
              <a:t/>
            </a:r>
            <a:endParaRPr sz="32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311700" y="445025"/>
            <a:ext cx="8520600" cy="958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Matthew 7:15-20</a:t>
            </a:r>
            <a:br>
              <a:rPr b="1" lang="en"/>
            </a:br>
            <a:r>
              <a:rPr b="1" lang="en" sz="2356"/>
              <a:t>Verse 20: “Therefore by their fruits you will know them.”</a:t>
            </a:r>
            <a:endParaRPr b="1" sz="2356"/>
          </a:p>
        </p:txBody>
      </p:sp>
      <p:sp>
        <p:nvSpPr>
          <p:cNvPr id="78" name="Google Shape;78;p17"/>
          <p:cNvSpPr txBox="1"/>
          <p:nvPr>
            <p:ph idx="1" type="body"/>
          </p:nvPr>
        </p:nvSpPr>
        <p:spPr>
          <a:xfrm>
            <a:off x="311700" y="1550375"/>
            <a:ext cx="8520600" cy="301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3200">
                <a:solidFill>
                  <a:schemeClr val="dk1"/>
                </a:solidFill>
              </a:rPr>
              <a:t>Recognize a tree by its fruit. </a:t>
            </a:r>
            <a:endParaRPr sz="3200">
              <a:solidFill>
                <a:schemeClr val="dk1"/>
              </a:solidFill>
            </a:endParaRPr>
          </a:p>
          <a:p>
            <a:pPr indent="0" lvl="0" marL="0" rtl="0" algn="l">
              <a:spcBef>
                <a:spcPts val="1200"/>
              </a:spcBef>
              <a:spcAft>
                <a:spcPts val="0"/>
              </a:spcAft>
              <a:buNone/>
            </a:pPr>
            <a:r>
              <a:rPr lang="en" sz="3200">
                <a:solidFill>
                  <a:schemeClr val="dk1"/>
                </a:solidFill>
              </a:rPr>
              <a:t>Recognize False Teaching by its fruit.</a:t>
            </a:r>
            <a:endParaRPr sz="3200">
              <a:solidFill>
                <a:schemeClr val="dk1"/>
              </a:solidFill>
            </a:endParaRPr>
          </a:p>
          <a:p>
            <a:pPr indent="0" lvl="0" marL="0" rtl="0" algn="l">
              <a:spcBef>
                <a:spcPts val="1200"/>
              </a:spcBef>
              <a:spcAft>
                <a:spcPts val="0"/>
              </a:spcAft>
              <a:buNone/>
            </a:pPr>
            <a:r>
              <a:rPr lang="en" sz="3200">
                <a:solidFill>
                  <a:schemeClr val="dk1"/>
                </a:solidFill>
              </a:rPr>
              <a:t>Recognize what is Sound/True by its fruit. </a:t>
            </a:r>
            <a:endParaRPr sz="3200">
              <a:solidFill>
                <a:schemeClr val="dk1"/>
              </a:solidFill>
            </a:endParaRPr>
          </a:p>
          <a:p>
            <a:pPr indent="0" lvl="0" marL="0" rtl="0" algn="l">
              <a:spcBef>
                <a:spcPts val="1200"/>
              </a:spcBef>
              <a:spcAft>
                <a:spcPts val="1200"/>
              </a:spcAft>
              <a:buNone/>
            </a:pPr>
            <a:r>
              <a:t/>
            </a:r>
            <a:endParaRPr sz="32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8"/>
          <p:cNvSpPr txBox="1"/>
          <p:nvPr>
            <p:ph idx="1" type="body"/>
          </p:nvPr>
        </p:nvSpPr>
        <p:spPr>
          <a:xfrm>
            <a:off x="311700" y="1438250"/>
            <a:ext cx="8520600" cy="2712900"/>
          </a:xfrm>
          <a:prstGeom prst="rect">
            <a:avLst/>
          </a:prstGeom>
        </p:spPr>
        <p:txBody>
          <a:bodyPr anchorCtr="0" anchor="t" bIns="91425" lIns="91425" spcFirstLastPara="1" rIns="91425" wrap="square" tIns="91425">
            <a:noAutofit/>
          </a:bodyPr>
          <a:lstStyle/>
          <a:p>
            <a:pPr indent="-431800" lvl="0" marL="457200" rtl="0" algn="l">
              <a:spcBef>
                <a:spcPts val="0"/>
              </a:spcBef>
              <a:spcAft>
                <a:spcPts val="0"/>
              </a:spcAft>
              <a:buClr>
                <a:schemeClr val="dk1"/>
              </a:buClr>
              <a:buSzPts val="3200"/>
              <a:buChar char="●"/>
            </a:pPr>
            <a:r>
              <a:rPr lang="en" sz="3200">
                <a:solidFill>
                  <a:schemeClr val="dk1"/>
                </a:solidFill>
              </a:rPr>
              <a:t>Beliefs that govern your life and produces good spiritual fruit!</a:t>
            </a:r>
            <a:endParaRPr sz="3200">
              <a:solidFill>
                <a:schemeClr val="dk1"/>
              </a:solidFill>
            </a:endParaRPr>
          </a:p>
          <a:p>
            <a:pPr indent="-431800" lvl="0" marL="457200" rtl="0" algn="l">
              <a:spcBef>
                <a:spcPts val="0"/>
              </a:spcBef>
              <a:spcAft>
                <a:spcPts val="0"/>
              </a:spcAft>
              <a:buClr>
                <a:schemeClr val="dk1"/>
              </a:buClr>
              <a:buSzPts val="3200"/>
              <a:buChar char="●"/>
            </a:pPr>
            <a:r>
              <a:rPr lang="en" sz="3200">
                <a:solidFill>
                  <a:schemeClr val="dk1"/>
                </a:solidFill>
              </a:rPr>
              <a:t>Goal: Love coming from a pure heart, a good conscience, and a sincere faith.</a:t>
            </a:r>
            <a:endParaRPr sz="3200">
              <a:solidFill>
                <a:schemeClr val="dk1"/>
              </a:solidFill>
            </a:endParaRPr>
          </a:p>
          <a:p>
            <a:pPr indent="-431800" lvl="0" marL="457200" rtl="0" algn="l">
              <a:spcBef>
                <a:spcPts val="0"/>
              </a:spcBef>
              <a:spcAft>
                <a:spcPts val="0"/>
              </a:spcAft>
              <a:buClr>
                <a:schemeClr val="dk1"/>
              </a:buClr>
              <a:buSzPts val="3200"/>
              <a:buChar char="●"/>
            </a:pPr>
            <a:r>
              <a:rPr lang="en" sz="3200">
                <a:solidFill>
                  <a:schemeClr val="dk1"/>
                </a:solidFill>
              </a:rPr>
              <a:t>Conforms to the Gospel!</a:t>
            </a:r>
            <a:endParaRPr sz="3200">
              <a:solidFill>
                <a:schemeClr val="dk1"/>
              </a:solidFill>
            </a:endParaRPr>
          </a:p>
          <a:p>
            <a:pPr indent="0" lvl="0" marL="0" rtl="0" algn="l">
              <a:spcBef>
                <a:spcPts val="1200"/>
              </a:spcBef>
              <a:spcAft>
                <a:spcPts val="0"/>
              </a:spcAft>
              <a:buNone/>
            </a:pPr>
            <a:r>
              <a:t/>
            </a:r>
            <a:endParaRPr sz="3200">
              <a:solidFill>
                <a:schemeClr val="dk1"/>
              </a:solidFill>
            </a:endParaRPr>
          </a:p>
          <a:p>
            <a:pPr indent="0" lvl="0" marL="0" rtl="0" algn="l">
              <a:spcBef>
                <a:spcPts val="1200"/>
              </a:spcBef>
              <a:spcAft>
                <a:spcPts val="1200"/>
              </a:spcAft>
              <a:buNone/>
            </a:pPr>
            <a:r>
              <a:t/>
            </a:r>
            <a:endParaRPr sz="3200">
              <a:solidFill>
                <a:schemeClr val="dk1"/>
              </a:solidFill>
            </a:endParaRPr>
          </a:p>
        </p:txBody>
      </p:sp>
      <p:sp>
        <p:nvSpPr>
          <p:cNvPr id="84" name="Google Shape;84;p18"/>
          <p:cNvSpPr txBox="1"/>
          <p:nvPr/>
        </p:nvSpPr>
        <p:spPr>
          <a:xfrm>
            <a:off x="526200" y="467725"/>
            <a:ext cx="7425000" cy="71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800">
                <a:solidFill>
                  <a:schemeClr val="dk1"/>
                </a:solidFill>
              </a:rPr>
              <a:t>Sound Doctrine:</a:t>
            </a:r>
            <a:endParaRPr b="1" sz="2800">
              <a:solidFill>
                <a:schemeClr val="dk1"/>
              </a:solidFill>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9"/>
          <p:cNvSpPr txBox="1"/>
          <p:nvPr>
            <p:ph type="title"/>
          </p:nvPr>
        </p:nvSpPr>
        <p:spPr>
          <a:xfrm>
            <a:off x="311700" y="445025"/>
            <a:ext cx="38472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b="1" lang="en" sz="2120"/>
              <a:t>FRUIT OF FALSE TEACHING</a:t>
            </a:r>
            <a:endParaRPr b="1" sz="2120"/>
          </a:p>
        </p:txBody>
      </p:sp>
      <p:sp>
        <p:nvSpPr>
          <p:cNvPr id="90" name="Google Shape;90;p19"/>
          <p:cNvSpPr txBox="1"/>
          <p:nvPr>
            <p:ph idx="1" type="body"/>
          </p:nvPr>
        </p:nvSpPr>
        <p:spPr>
          <a:xfrm>
            <a:off x="311700" y="1246350"/>
            <a:ext cx="2646600" cy="33723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0"/>
              </a:spcAft>
              <a:buNone/>
            </a:pPr>
            <a:r>
              <a:rPr lang="en" sz="3200">
                <a:solidFill>
                  <a:schemeClr val="dk1"/>
                </a:solidFill>
              </a:rPr>
              <a:t>Speculation</a:t>
            </a:r>
            <a:endParaRPr sz="3200">
              <a:solidFill>
                <a:schemeClr val="dk1"/>
              </a:solidFill>
            </a:endParaRPr>
          </a:p>
          <a:p>
            <a:pPr indent="0" lvl="0" marL="0" rtl="0" algn="l">
              <a:spcBef>
                <a:spcPts val="1200"/>
              </a:spcBef>
              <a:spcAft>
                <a:spcPts val="0"/>
              </a:spcAft>
              <a:buNone/>
            </a:pPr>
            <a:r>
              <a:rPr lang="en" sz="3200">
                <a:solidFill>
                  <a:schemeClr val="dk1"/>
                </a:solidFill>
              </a:rPr>
              <a:t>Pride</a:t>
            </a:r>
            <a:endParaRPr sz="3200">
              <a:solidFill>
                <a:schemeClr val="dk1"/>
              </a:solidFill>
            </a:endParaRPr>
          </a:p>
          <a:p>
            <a:pPr indent="0" lvl="0" marL="0" rtl="0" algn="l">
              <a:spcBef>
                <a:spcPts val="1200"/>
              </a:spcBef>
              <a:spcAft>
                <a:spcPts val="0"/>
              </a:spcAft>
              <a:buNone/>
            </a:pPr>
            <a:r>
              <a:rPr lang="en" sz="3200">
                <a:solidFill>
                  <a:schemeClr val="dk1"/>
                </a:solidFill>
              </a:rPr>
              <a:t>Confusion</a:t>
            </a:r>
            <a:endParaRPr sz="3200">
              <a:solidFill>
                <a:schemeClr val="dk1"/>
              </a:solidFill>
            </a:endParaRPr>
          </a:p>
          <a:p>
            <a:pPr indent="0" lvl="0" marL="0" rtl="0" algn="l">
              <a:spcBef>
                <a:spcPts val="1200"/>
              </a:spcBef>
              <a:spcAft>
                <a:spcPts val="0"/>
              </a:spcAft>
              <a:buNone/>
            </a:pPr>
            <a:r>
              <a:rPr lang="en" sz="3200">
                <a:solidFill>
                  <a:schemeClr val="dk1"/>
                </a:solidFill>
              </a:rPr>
              <a:t>Controversy </a:t>
            </a:r>
            <a:endParaRPr sz="3200">
              <a:solidFill>
                <a:schemeClr val="dk1"/>
              </a:solidFill>
            </a:endParaRPr>
          </a:p>
          <a:p>
            <a:pPr indent="0" lvl="0" marL="0" rtl="0" algn="l">
              <a:spcBef>
                <a:spcPts val="1200"/>
              </a:spcBef>
              <a:spcAft>
                <a:spcPts val="0"/>
              </a:spcAft>
              <a:buNone/>
            </a:pPr>
            <a:r>
              <a:rPr lang="en" sz="3200">
                <a:solidFill>
                  <a:schemeClr val="dk1"/>
                </a:solidFill>
              </a:rPr>
              <a:t>Division</a:t>
            </a:r>
            <a:endParaRPr sz="3200">
              <a:solidFill>
                <a:schemeClr val="dk1"/>
              </a:solidFill>
            </a:endParaRPr>
          </a:p>
          <a:p>
            <a:pPr indent="0" lvl="0" marL="0" rtl="0" algn="l">
              <a:spcBef>
                <a:spcPts val="1200"/>
              </a:spcBef>
              <a:spcAft>
                <a:spcPts val="0"/>
              </a:spcAft>
              <a:buNone/>
            </a:pPr>
            <a:r>
              <a:rPr lang="en" sz="3200">
                <a:solidFill>
                  <a:schemeClr val="dk1"/>
                </a:solidFill>
              </a:rPr>
              <a:t>Spiritual Distraction</a:t>
            </a:r>
            <a:endParaRPr sz="3200">
              <a:solidFill>
                <a:schemeClr val="dk1"/>
              </a:solidFill>
            </a:endParaRPr>
          </a:p>
          <a:p>
            <a:pPr indent="0" lvl="0" marL="0" rtl="0" algn="l">
              <a:spcBef>
                <a:spcPts val="1200"/>
              </a:spcBef>
              <a:spcAft>
                <a:spcPts val="1200"/>
              </a:spcAft>
              <a:buNone/>
            </a:pPr>
            <a:r>
              <a:rPr lang="en" sz="3200">
                <a:solidFill>
                  <a:schemeClr val="dk1"/>
                </a:solidFill>
              </a:rPr>
              <a:t>….not Love</a:t>
            </a:r>
            <a:endParaRPr sz="3200">
              <a:solidFill>
                <a:schemeClr val="dk1"/>
              </a:solidFill>
            </a:endParaRPr>
          </a:p>
        </p:txBody>
      </p:sp>
      <p:sp>
        <p:nvSpPr>
          <p:cNvPr id="91" name="Google Shape;91;p19"/>
          <p:cNvSpPr txBox="1"/>
          <p:nvPr>
            <p:ph type="title"/>
          </p:nvPr>
        </p:nvSpPr>
        <p:spPr>
          <a:xfrm>
            <a:off x="4572000" y="445025"/>
            <a:ext cx="4317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120"/>
              <a:t>FRUIT OF SOUND DOCTRINE</a:t>
            </a:r>
            <a:endParaRPr b="1" sz="2120"/>
          </a:p>
        </p:txBody>
      </p:sp>
      <p:sp>
        <p:nvSpPr>
          <p:cNvPr id="92" name="Google Shape;92;p19"/>
          <p:cNvSpPr txBox="1"/>
          <p:nvPr>
            <p:ph idx="1" type="body"/>
          </p:nvPr>
        </p:nvSpPr>
        <p:spPr>
          <a:xfrm>
            <a:off x="4449575" y="1267350"/>
            <a:ext cx="1921500" cy="33303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0"/>
              </a:spcAft>
              <a:buNone/>
            </a:pPr>
            <a:r>
              <a:rPr lang="en" sz="2400">
                <a:solidFill>
                  <a:schemeClr val="dk1"/>
                </a:solidFill>
              </a:rPr>
              <a:t>Truth</a:t>
            </a:r>
            <a:endParaRPr sz="2400">
              <a:solidFill>
                <a:schemeClr val="dk1"/>
              </a:solidFill>
            </a:endParaRPr>
          </a:p>
          <a:p>
            <a:pPr indent="0" lvl="0" marL="0" rtl="0" algn="l">
              <a:lnSpc>
                <a:spcPct val="105000"/>
              </a:lnSpc>
              <a:spcBef>
                <a:spcPts val="1200"/>
              </a:spcBef>
              <a:spcAft>
                <a:spcPts val="0"/>
              </a:spcAft>
              <a:buNone/>
            </a:pPr>
            <a:r>
              <a:rPr lang="en" sz="2400">
                <a:solidFill>
                  <a:schemeClr val="dk1"/>
                </a:solidFill>
              </a:rPr>
              <a:t>Love</a:t>
            </a:r>
            <a:endParaRPr sz="2400">
              <a:solidFill>
                <a:schemeClr val="dk1"/>
              </a:solidFill>
            </a:endParaRPr>
          </a:p>
          <a:p>
            <a:pPr indent="0" lvl="0" marL="0" rtl="0" algn="l">
              <a:lnSpc>
                <a:spcPct val="105000"/>
              </a:lnSpc>
              <a:spcBef>
                <a:spcPts val="1200"/>
              </a:spcBef>
              <a:spcAft>
                <a:spcPts val="0"/>
              </a:spcAft>
              <a:buNone/>
            </a:pPr>
            <a:r>
              <a:rPr lang="en" sz="2400">
                <a:solidFill>
                  <a:schemeClr val="dk1"/>
                </a:solidFill>
              </a:rPr>
              <a:t>Grace</a:t>
            </a:r>
            <a:endParaRPr sz="2400">
              <a:solidFill>
                <a:schemeClr val="dk1"/>
              </a:solidFill>
            </a:endParaRPr>
          </a:p>
          <a:p>
            <a:pPr indent="0" lvl="0" marL="0" rtl="0" algn="l">
              <a:lnSpc>
                <a:spcPct val="105000"/>
              </a:lnSpc>
              <a:spcBef>
                <a:spcPts val="1200"/>
              </a:spcBef>
              <a:spcAft>
                <a:spcPts val="0"/>
              </a:spcAft>
              <a:buNone/>
            </a:pPr>
            <a:r>
              <a:rPr lang="en" sz="2400">
                <a:solidFill>
                  <a:schemeClr val="dk1"/>
                </a:solidFill>
              </a:rPr>
              <a:t>Peace</a:t>
            </a:r>
            <a:endParaRPr sz="2400">
              <a:solidFill>
                <a:schemeClr val="dk1"/>
              </a:solidFill>
            </a:endParaRPr>
          </a:p>
          <a:p>
            <a:pPr indent="0" lvl="0" marL="0" rtl="0" algn="l">
              <a:lnSpc>
                <a:spcPct val="105000"/>
              </a:lnSpc>
              <a:spcBef>
                <a:spcPts val="1200"/>
              </a:spcBef>
              <a:spcAft>
                <a:spcPts val="0"/>
              </a:spcAft>
              <a:buNone/>
            </a:pPr>
            <a:r>
              <a:rPr lang="en" sz="2400">
                <a:solidFill>
                  <a:schemeClr val="dk1"/>
                </a:solidFill>
              </a:rPr>
              <a:t>Mercy</a:t>
            </a:r>
            <a:endParaRPr sz="2400">
              <a:solidFill>
                <a:schemeClr val="dk1"/>
              </a:solidFill>
            </a:endParaRPr>
          </a:p>
          <a:p>
            <a:pPr indent="0" lvl="0" marL="0" rtl="0" algn="l">
              <a:lnSpc>
                <a:spcPct val="105000"/>
              </a:lnSpc>
              <a:spcBef>
                <a:spcPts val="1200"/>
              </a:spcBef>
              <a:spcAft>
                <a:spcPts val="1200"/>
              </a:spcAft>
              <a:buNone/>
            </a:pPr>
            <a:r>
              <a:rPr lang="en" sz="2400">
                <a:solidFill>
                  <a:schemeClr val="dk1"/>
                </a:solidFill>
              </a:rPr>
              <a:t>Patience</a:t>
            </a:r>
            <a:endParaRPr sz="2400">
              <a:solidFill>
                <a:schemeClr val="dk1"/>
              </a:solidFill>
            </a:endParaRPr>
          </a:p>
        </p:txBody>
      </p:sp>
      <p:sp>
        <p:nvSpPr>
          <p:cNvPr id="93" name="Google Shape;93;p19"/>
          <p:cNvSpPr txBox="1"/>
          <p:nvPr>
            <p:ph idx="1" type="body"/>
          </p:nvPr>
        </p:nvSpPr>
        <p:spPr>
          <a:xfrm>
            <a:off x="6258600" y="1163700"/>
            <a:ext cx="2631000" cy="33303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0"/>
              </a:spcAft>
              <a:buNone/>
            </a:pPr>
            <a:r>
              <a:rPr lang="en" sz="2400">
                <a:solidFill>
                  <a:schemeClr val="dk1"/>
                </a:solidFill>
              </a:rPr>
              <a:t>Humility</a:t>
            </a:r>
            <a:endParaRPr sz="2400">
              <a:solidFill>
                <a:schemeClr val="dk1"/>
              </a:solidFill>
            </a:endParaRPr>
          </a:p>
          <a:p>
            <a:pPr indent="0" lvl="0" marL="0" rtl="0" algn="l">
              <a:lnSpc>
                <a:spcPct val="105000"/>
              </a:lnSpc>
              <a:spcBef>
                <a:spcPts val="1200"/>
              </a:spcBef>
              <a:spcAft>
                <a:spcPts val="0"/>
              </a:spcAft>
              <a:buNone/>
            </a:pPr>
            <a:r>
              <a:rPr lang="en" sz="2400">
                <a:solidFill>
                  <a:schemeClr val="dk1"/>
                </a:solidFill>
              </a:rPr>
              <a:t>Godliness</a:t>
            </a:r>
            <a:endParaRPr sz="2400">
              <a:solidFill>
                <a:schemeClr val="dk1"/>
              </a:solidFill>
            </a:endParaRPr>
          </a:p>
          <a:p>
            <a:pPr indent="0" lvl="0" marL="0" rtl="0" algn="l">
              <a:lnSpc>
                <a:spcPct val="105000"/>
              </a:lnSpc>
              <a:spcBef>
                <a:spcPts val="1200"/>
              </a:spcBef>
              <a:spcAft>
                <a:spcPts val="0"/>
              </a:spcAft>
              <a:buNone/>
            </a:pPr>
            <a:r>
              <a:rPr lang="en" sz="2400">
                <a:solidFill>
                  <a:schemeClr val="dk1"/>
                </a:solidFill>
              </a:rPr>
              <a:t>Self-Control</a:t>
            </a:r>
            <a:endParaRPr sz="2400">
              <a:solidFill>
                <a:schemeClr val="dk1"/>
              </a:solidFill>
            </a:endParaRPr>
          </a:p>
          <a:p>
            <a:pPr indent="0" lvl="0" marL="0" rtl="0" algn="l">
              <a:lnSpc>
                <a:spcPct val="105000"/>
              </a:lnSpc>
              <a:spcBef>
                <a:spcPts val="1200"/>
              </a:spcBef>
              <a:spcAft>
                <a:spcPts val="0"/>
              </a:spcAft>
              <a:buNone/>
            </a:pPr>
            <a:r>
              <a:rPr lang="en" sz="2400">
                <a:solidFill>
                  <a:schemeClr val="dk1"/>
                </a:solidFill>
              </a:rPr>
              <a:t>Pure Heart</a:t>
            </a:r>
            <a:endParaRPr sz="2400">
              <a:solidFill>
                <a:schemeClr val="dk1"/>
              </a:solidFill>
            </a:endParaRPr>
          </a:p>
          <a:p>
            <a:pPr indent="0" lvl="0" marL="0" rtl="0" algn="l">
              <a:lnSpc>
                <a:spcPct val="105000"/>
              </a:lnSpc>
              <a:spcBef>
                <a:spcPts val="1200"/>
              </a:spcBef>
              <a:spcAft>
                <a:spcPts val="0"/>
              </a:spcAft>
              <a:buNone/>
            </a:pPr>
            <a:r>
              <a:rPr lang="en" sz="2400">
                <a:solidFill>
                  <a:schemeClr val="dk1"/>
                </a:solidFill>
              </a:rPr>
              <a:t>Good Conscience</a:t>
            </a:r>
            <a:endParaRPr sz="2400">
              <a:solidFill>
                <a:schemeClr val="dk1"/>
              </a:solidFill>
            </a:endParaRPr>
          </a:p>
          <a:p>
            <a:pPr indent="0" lvl="0" marL="0" rtl="0" algn="l">
              <a:lnSpc>
                <a:spcPct val="105000"/>
              </a:lnSpc>
              <a:spcBef>
                <a:spcPts val="1200"/>
              </a:spcBef>
              <a:spcAft>
                <a:spcPts val="1200"/>
              </a:spcAft>
              <a:buNone/>
            </a:pPr>
            <a:r>
              <a:rPr lang="en" sz="2400">
                <a:solidFill>
                  <a:schemeClr val="dk1"/>
                </a:solidFill>
              </a:rPr>
              <a:t>Sincere Faith</a:t>
            </a:r>
            <a:endParaRPr sz="24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0"/>
          <p:cNvSpPr txBox="1"/>
          <p:nvPr>
            <p:ph idx="1" type="body"/>
          </p:nvPr>
        </p:nvSpPr>
        <p:spPr>
          <a:xfrm>
            <a:off x="311700" y="1274550"/>
            <a:ext cx="8520600" cy="3648300"/>
          </a:xfrm>
          <a:prstGeom prst="rect">
            <a:avLst/>
          </a:prstGeom>
        </p:spPr>
        <p:txBody>
          <a:bodyPr anchorCtr="0" anchor="t" bIns="91425" lIns="91425" spcFirstLastPara="1" rIns="91425" wrap="square" tIns="91425">
            <a:noAutofit/>
          </a:bodyPr>
          <a:lstStyle/>
          <a:p>
            <a:pPr indent="-431800" lvl="0" marL="457200" rtl="0" algn="l">
              <a:lnSpc>
                <a:spcPct val="100000"/>
              </a:lnSpc>
              <a:spcBef>
                <a:spcPts val="0"/>
              </a:spcBef>
              <a:spcAft>
                <a:spcPts val="0"/>
              </a:spcAft>
              <a:buClr>
                <a:schemeClr val="dk1"/>
              </a:buClr>
              <a:buSzPts val="3200"/>
              <a:buChar char="●"/>
            </a:pPr>
            <a:r>
              <a:rPr lang="en" sz="3200">
                <a:solidFill>
                  <a:schemeClr val="dk1"/>
                </a:solidFill>
              </a:rPr>
              <a:t>More than singing. </a:t>
            </a:r>
            <a:endParaRPr sz="3200">
              <a:solidFill>
                <a:schemeClr val="dk1"/>
              </a:solidFill>
            </a:endParaRPr>
          </a:p>
          <a:p>
            <a:pPr indent="-431800" lvl="0" marL="457200" rtl="0" algn="l">
              <a:spcBef>
                <a:spcPts val="0"/>
              </a:spcBef>
              <a:spcAft>
                <a:spcPts val="0"/>
              </a:spcAft>
              <a:buClr>
                <a:schemeClr val="dk1"/>
              </a:buClr>
              <a:buSzPts val="3200"/>
              <a:buChar char="●"/>
            </a:pPr>
            <a:r>
              <a:rPr lang="en" sz="3200">
                <a:solidFill>
                  <a:schemeClr val="dk1"/>
                </a:solidFill>
              </a:rPr>
              <a:t>Responding to God </a:t>
            </a:r>
            <a:r>
              <a:rPr lang="en" sz="3200">
                <a:solidFill>
                  <a:schemeClr val="dk1"/>
                </a:solidFill>
              </a:rPr>
              <a:t>with reverence, humility, and love. </a:t>
            </a:r>
            <a:endParaRPr sz="3200">
              <a:solidFill>
                <a:schemeClr val="dk1"/>
              </a:solidFill>
            </a:endParaRPr>
          </a:p>
          <a:p>
            <a:pPr indent="-431800" lvl="0" marL="457200" rtl="0" algn="l">
              <a:spcBef>
                <a:spcPts val="0"/>
              </a:spcBef>
              <a:spcAft>
                <a:spcPts val="0"/>
              </a:spcAft>
              <a:buClr>
                <a:schemeClr val="dk1"/>
              </a:buClr>
              <a:buSzPts val="3200"/>
              <a:buChar char="●"/>
            </a:pPr>
            <a:r>
              <a:rPr lang="en" sz="3200">
                <a:solidFill>
                  <a:schemeClr val="dk1"/>
                </a:solidFill>
              </a:rPr>
              <a:t>Reflecting God’s character to one another and towards the lost.</a:t>
            </a:r>
            <a:endParaRPr sz="3200">
              <a:solidFill>
                <a:schemeClr val="dk1"/>
              </a:solidFill>
            </a:endParaRPr>
          </a:p>
          <a:p>
            <a:pPr indent="-431800" lvl="0" marL="457200" rtl="0" algn="l">
              <a:spcBef>
                <a:spcPts val="0"/>
              </a:spcBef>
              <a:spcAft>
                <a:spcPts val="0"/>
              </a:spcAft>
              <a:buClr>
                <a:schemeClr val="dk1"/>
              </a:buClr>
              <a:buSzPts val="3200"/>
              <a:buChar char="●"/>
            </a:pPr>
            <a:r>
              <a:rPr lang="en" sz="3200">
                <a:solidFill>
                  <a:schemeClr val="dk1"/>
                </a:solidFill>
              </a:rPr>
              <a:t>Does not distracts! </a:t>
            </a:r>
            <a:endParaRPr sz="3200">
              <a:solidFill>
                <a:schemeClr val="dk1"/>
              </a:solidFill>
            </a:endParaRPr>
          </a:p>
          <a:p>
            <a:pPr indent="0" lvl="0" marL="0" rtl="0" algn="l">
              <a:spcBef>
                <a:spcPts val="1200"/>
              </a:spcBef>
              <a:spcAft>
                <a:spcPts val="0"/>
              </a:spcAft>
              <a:buNone/>
            </a:pPr>
            <a:r>
              <a:t/>
            </a:r>
            <a:endParaRPr sz="3200">
              <a:solidFill>
                <a:schemeClr val="dk1"/>
              </a:solidFill>
            </a:endParaRPr>
          </a:p>
          <a:p>
            <a:pPr indent="0" lvl="0" marL="0" rtl="0" algn="l">
              <a:spcBef>
                <a:spcPts val="1200"/>
              </a:spcBef>
              <a:spcAft>
                <a:spcPts val="1200"/>
              </a:spcAft>
              <a:buNone/>
            </a:pPr>
            <a:r>
              <a:t/>
            </a:r>
            <a:endParaRPr sz="3200">
              <a:solidFill>
                <a:schemeClr val="dk1"/>
              </a:solidFill>
            </a:endParaRPr>
          </a:p>
        </p:txBody>
      </p:sp>
      <p:sp>
        <p:nvSpPr>
          <p:cNvPr id="99" name="Google Shape;99;p20"/>
          <p:cNvSpPr txBox="1"/>
          <p:nvPr/>
        </p:nvSpPr>
        <p:spPr>
          <a:xfrm>
            <a:off x="526200" y="467725"/>
            <a:ext cx="7425000" cy="71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chemeClr val="dk1"/>
                </a:solidFill>
              </a:rPr>
              <a:t>Sound Worship:</a:t>
            </a:r>
            <a:endParaRPr b="1" sz="2800">
              <a:solidFill>
                <a:schemeClr val="dk1"/>
              </a:solidFill>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1"/>
          <p:cNvSpPr txBox="1"/>
          <p:nvPr>
            <p:ph idx="1" type="body"/>
          </p:nvPr>
        </p:nvSpPr>
        <p:spPr>
          <a:xfrm>
            <a:off x="311700" y="1274550"/>
            <a:ext cx="8520600" cy="3648300"/>
          </a:xfrm>
          <a:prstGeom prst="rect">
            <a:avLst/>
          </a:prstGeom>
        </p:spPr>
        <p:txBody>
          <a:bodyPr anchorCtr="0" anchor="t" bIns="91425" lIns="91425" spcFirstLastPara="1" rIns="91425" wrap="square" tIns="91425">
            <a:noAutofit/>
          </a:bodyPr>
          <a:lstStyle/>
          <a:p>
            <a:pPr indent="-431800" lvl="0" marL="457200" rtl="0" algn="l">
              <a:lnSpc>
                <a:spcPct val="100000"/>
              </a:lnSpc>
              <a:spcBef>
                <a:spcPts val="0"/>
              </a:spcBef>
              <a:spcAft>
                <a:spcPts val="0"/>
              </a:spcAft>
              <a:buClr>
                <a:schemeClr val="dk1"/>
              </a:buClr>
              <a:buSzPts val="3200"/>
              <a:buChar char="●"/>
            </a:pPr>
            <a:r>
              <a:rPr lang="en" sz="3200">
                <a:solidFill>
                  <a:schemeClr val="dk1"/>
                </a:solidFill>
              </a:rPr>
              <a:t>Jesus is the Head of the Church</a:t>
            </a:r>
            <a:r>
              <a:rPr lang="en" sz="3200">
                <a:solidFill>
                  <a:schemeClr val="dk1"/>
                </a:solidFill>
              </a:rPr>
              <a:t> </a:t>
            </a:r>
            <a:endParaRPr sz="3200">
              <a:solidFill>
                <a:schemeClr val="dk1"/>
              </a:solidFill>
            </a:endParaRPr>
          </a:p>
          <a:p>
            <a:pPr indent="-431800" lvl="0" marL="457200" rtl="0" algn="l">
              <a:spcBef>
                <a:spcPts val="0"/>
              </a:spcBef>
              <a:spcAft>
                <a:spcPts val="0"/>
              </a:spcAft>
              <a:buClr>
                <a:schemeClr val="dk1"/>
              </a:buClr>
              <a:buSzPts val="3200"/>
              <a:buChar char="●"/>
            </a:pPr>
            <a:r>
              <a:rPr lang="en" sz="3200">
                <a:solidFill>
                  <a:schemeClr val="dk1"/>
                </a:solidFill>
              </a:rPr>
              <a:t>Perfect example of Sound Leadership</a:t>
            </a:r>
            <a:endParaRPr sz="3200">
              <a:solidFill>
                <a:schemeClr val="dk1"/>
              </a:solidFill>
            </a:endParaRPr>
          </a:p>
          <a:p>
            <a:pPr indent="-431800" lvl="0" marL="457200" rtl="0" algn="l">
              <a:spcBef>
                <a:spcPts val="0"/>
              </a:spcBef>
              <a:spcAft>
                <a:spcPts val="0"/>
              </a:spcAft>
              <a:buClr>
                <a:schemeClr val="dk1"/>
              </a:buClr>
              <a:buSzPts val="3200"/>
              <a:buChar char="●"/>
            </a:pPr>
            <a:r>
              <a:rPr lang="en" sz="3200">
                <a:solidFill>
                  <a:schemeClr val="dk1"/>
                </a:solidFill>
              </a:rPr>
              <a:t>Discipleship is Leadership </a:t>
            </a:r>
            <a:endParaRPr sz="3200">
              <a:solidFill>
                <a:schemeClr val="dk1"/>
              </a:solidFill>
            </a:endParaRPr>
          </a:p>
          <a:p>
            <a:pPr indent="-431800" lvl="0" marL="457200" rtl="0" algn="l">
              <a:spcBef>
                <a:spcPts val="0"/>
              </a:spcBef>
              <a:spcAft>
                <a:spcPts val="0"/>
              </a:spcAft>
              <a:buClr>
                <a:schemeClr val="dk1"/>
              </a:buClr>
              <a:buSzPts val="3200"/>
              <a:buChar char="●"/>
            </a:pPr>
            <a:r>
              <a:rPr lang="en" sz="3200">
                <a:solidFill>
                  <a:schemeClr val="dk1"/>
                </a:solidFill>
              </a:rPr>
              <a:t>Leadership is Influence</a:t>
            </a:r>
            <a:endParaRPr sz="3200">
              <a:solidFill>
                <a:schemeClr val="dk1"/>
              </a:solidFill>
            </a:endParaRPr>
          </a:p>
          <a:p>
            <a:pPr indent="-431800" lvl="0" marL="457200" rtl="0" algn="l">
              <a:spcBef>
                <a:spcPts val="0"/>
              </a:spcBef>
              <a:spcAft>
                <a:spcPts val="0"/>
              </a:spcAft>
              <a:buClr>
                <a:schemeClr val="dk1"/>
              </a:buClr>
              <a:buSzPts val="3200"/>
              <a:buChar char="●"/>
            </a:pPr>
            <a:r>
              <a:rPr lang="en" sz="3200">
                <a:solidFill>
                  <a:schemeClr val="dk1"/>
                </a:solidFill>
              </a:rPr>
              <a:t>Begins at home, in </a:t>
            </a:r>
            <a:r>
              <a:rPr lang="en" sz="3200">
                <a:solidFill>
                  <a:schemeClr val="dk1"/>
                </a:solidFill>
              </a:rPr>
              <a:t>private</a:t>
            </a:r>
            <a:r>
              <a:rPr lang="en" sz="3200">
                <a:solidFill>
                  <a:schemeClr val="dk1"/>
                </a:solidFill>
              </a:rPr>
              <a:t>, in the little things</a:t>
            </a:r>
            <a:endParaRPr sz="3200">
              <a:solidFill>
                <a:schemeClr val="dk1"/>
              </a:solidFill>
            </a:endParaRPr>
          </a:p>
          <a:p>
            <a:pPr indent="0" lvl="0" marL="0" rtl="0" algn="l">
              <a:spcBef>
                <a:spcPts val="1200"/>
              </a:spcBef>
              <a:spcAft>
                <a:spcPts val="1200"/>
              </a:spcAft>
              <a:buNone/>
            </a:pPr>
            <a:r>
              <a:t/>
            </a:r>
            <a:endParaRPr sz="3200">
              <a:solidFill>
                <a:schemeClr val="dk1"/>
              </a:solidFill>
            </a:endParaRPr>
          </a:p>
        </p:txBody>
      </p:sp>
      <p:sp>
        <p:nvSpPr>
          <p:cNvPr id="105" name="Google Shape;105;p21"/>
          <p:cNvSpPr txBox="1"/>
          <p:nvPr/>
        </p:nvSpPr>
        <p:spPr>
          <a:xfrm>
            <a:off x="526200" y="467725"/>
            <a:ext cx="7425000" cy="71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chemeClr val="dk1"/>
                </a:solidFill>
              </a:rPr>
              <a:t>Sound Leadership:</a:t>
            </a:r>
            <a:endParaRPr b="1" sz="2800">
              <a:solidFill>
                <a:schemeClr val="dk1"/>
              </a:solidFill>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2"/>
          <p:cNvSpPr txBox="1"/>
          <p:nvPr>
            <p:ph type="title"/>
          </p:nvPr>
        </p:nvSpPr>
        <p:spPr>
          <a:xfrm>
            <a:off x="254400" y="395950"/>
            <a:ext cx="4747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120"/>
              <a:t>Visible</a:t>
            </a:r>
            <a:r>
              <a:rPr b="1" lang="en" sz="2120"/>
              <a:t> Fruits of Sound Leadership</a:t>
            </a:r>
            <a:r>
              <a:rPr b="1" lang="en" sz="2120"/>
              <a:t>:</a:t>
            </a:r>
            <a:endParaRPr b="1" sz="2120"/>
          </a:p>
        </p:txBody>
      </p:sp>
      <p:sp>
        <p:nvSpPr>
          <p:cNvPr id="111" name="Google Shape;111;p22"/>
          <p:cNvSpPr txBox="1"/>
          <p:nvPr>
            <p:ph idx="1" type="body"/>
          </p:nvPr>
        </p:nvSpPr>
        <p:spPr>
          <a:xfrm>
            <a:off x="254400" y="968650"/>
            <a:ext cx="2883300" cy="3330300"/>
          </a:xfrm>
          <a:prstGeom prst="rect">
            <a:avLst/>
          </a:prstGeom>
        </p:spPr>
        <p:txBody>
          <a:bodyPr anchorCtr="0" anchor="t" bIns="91425" lIns="91425" spcFirstLastPara="1" rIns="91425" wrap="square" tIns="91425">
            <a:normAutofit/>
          </a:bodyPr>
          <a:lstStyle/>
          <a:p>
            <a:pPr indent="-381000" lvl="0" marL="457200" rtl="0" algn="l">
              <a:lnSpc>
                <a:spcPct val="105000"/>
              </a:lnSpc>
              <a:spcBef>
                <a:spcPts val="0"/>
              </a:spcBef>
              <a:spcAft>
                <a:spcPts val="0"/>
              </a:spcAft>
              <a:buClr>
                <a:schemeClr val="dk1"/>
              </a:buClr>
              <a:buSzPts val="2400"/>
              <a:buChar char="●"/>
            </a:pPr>
            <a:r>
              <a:rPr lang="en" sz="2400">
                <a:solidFill>
                  <a:schemeClr val="dk1"/>
                </a:solidFill>
              </a:rPr>
              <a:t>Self-control</a:t>
            </a:r>
            <a:endParaRPr sz="2400">
              <a:solidFill>
                <a:schemeClr val="dk1"/>
              </a:solidFill>
            </a:endParaRPr>
          </a:p>
          <a:p>
            <a:pPr indent="-381000" lvl="0" marL="457200" rtl="0" algn="l">
              <a:lnSpc>
                <a:spcPct val="105000"/>
              </a:lnSpc>
              <a:spcBef>
                <a:spcPts val="0"/>
              </a:spcBef>
              <a:spcAft>
                <a:spcPts val="0"/>
              </a:spcAft>
              <a:buClr>
                <a:schemeClr val="dk1"/>
              </a:buClr>
              <a:buSzPts val="2400"/>
              <a:buChar char="●"/>
            </a:pPr>
            <a:r>
              <a:rPr lang="en" sz="2400">
                <a:solidFill>
                  <a:schemeClr val="dk1"/>
                </a:solidFill>
              </a:rPr>
              <a:t>Respectability</a:t>
            </a:r>
            <a:endParaRPr sz="2400">
              <a:solidFill>
                <a:schemeClr val="dk1"/>
              </a:solidFill>
            </a:endParaRPr>
          </a:p>
          <a:p>
            <a:pPr indent="-381000" lvl="0" marL="457200" rtl="0" algn="l">
              <a:lnSpc>
                <a:spcPct val="105000"/>
              </a:lnSpc>
              <a:spcBef>
                <a:spcPts val="0"/>
              </a:spcBef>
              <a:spcAft>
                <a:spcPts val="0"/>
              </a:spcAft>
              <a:buClr>
                <a:schemeClr val="dk1"/>
              </a:buClr>
              <a:buSzPts val="2400"/>
              <a:buChar char="●"/>
            </a:pPr>
            <a:r>
              <a:rPr lang="en" sz="2400">
                <a:solidFill>
                  <a:schemeClr val="dk1"/>
                </a:solidFill>
              </a:rPr>
              <a:t>Gentleness</a:t>
            </a:r>
            <a:endParaRPr sz="2400">
              <a:solidFill>
                <a:schemeClr val="dk1"/>
              </a:solidFill>
            </a:endParaRPr>
          </a:p>
          <a:p>
            <a:pPr indent="-381000" lvl="0" marL="457200" rtl="0" algn="l">
              <a:lnSpc>
                <a:spcPct val="105000"/>
              </a:lnSpc>
              <a:spcBef>
                <a:spcPts val="0"/>
              </a:spcBef>
              <a:spcAft>
                <a:spcPts val="0"/>
              </a:spcAft>
              <a:buClr>
                <a:schemeClr val="dk1"/>
              </a:buClr>
              <a:buSzPts val="2400"/>
              <a:buChar char="●"/>
            </a:pPr>
            <a:r>
              <a:rPr lang="en" sz="2400">
                <a:solidFill>
                  <a:schemeClr val="dk1"/>
                </a:solidFill>
              </a:rPr>
              <a:t>Faithfulness</a:t>
            </a:r>
            <a:endParaRPr sz="2400">
              <a:solidFill>
                <a:schemeClr val="dk1"/>
              </a:solidFill>
            </a:endParaRPr>
          </a:p>
          <a:p>
            <a:pPr indent="-381000" lvl="0" marL="457200" rtl="0" algn="l">
              <a:lnSpc>
                <a:spcPct val="105000"/>
              </a:lnSpc>
              <a:spcBef>
                <a:spcPts val="0"/>
              </a:spcBef>
              <a:spcAft>
                <a:spcPts val="0"/>
              </a:spcAft>
              <a:buClr>
                <a:schemeClr val="dk1"/>
              </a:buClr>
              <a:buSzPts val="2400"/>
              <a:buChar char="●"/>
            </a:pPr>
            <a:r>
              <a:rPr lang="en" sz="2400">
                <a:solidFill>
                  <a:schemeClr val="dk1"/>
                </a:solidFill>
              </a:rPr>
              <a:t>Integrity</a:t>
            </a:r>
            <a:endParaRPr sz="2400">
              <a:solidFill>
                <a:schemeClr val="dk1"/>
              </a:solidFill>
            </a:endParaRPr>
          </a:p>
          <a:p>
            <a:pPr indent="-381000" lvl="0" marL="457200" rtl="0" algn="l">
              <a:lnSpc>
                <a:spcPct val="105000"/>
              </a:lnSpc>
              <a:spcBef>
                <a:spcPts val="0"/>
              </a:spcBef>
              <a:spcAft>
                <a:spcPts val="0"/>
              </a:spcAft>
              <a:buClr>
                <a:schemeClr val="dk1"/>
              </a:buClr>
              <a:buSzPts val="2400"/>
              <a:buChar char="●"/>
            </a:pPr>
            <a:r>
              <a:rPr lang="en" sz="2400">
                <a:solidFill>
                  <a:schemeClr val="dk1"/>
                </a:solidFill>
              </a:rPr>
              <a:t>Maturity</a:t>
            </a:r>
            <a:endParaRPr sz="2400">
              <a:solidFill>
                <a:schemeClr val="dk1"/>
              </a:solidFill>
            </a:endParaRPr>
          </a:p>
          <a:p>
            <a:pPr indent="-381000" lvl="0" marL="457200" rtl="0" algn="l">
              <a:lnSpc>
                <a:spcPct val="105000"/>
              </a:lnSpc>
              <a:spcBef>
                <a:spcPts val="0"/>
              </a:spcBef>
              <a:spcAft>
                <a:spcPts val="0"/>
              </a:spcAft>
              <a:buClr>
                <a:schemeClr val="dk1"/>
              </a:buClr>
              <a:buSzPts val="2400"/>
              <a:buChar char="●"/>
            </a:pPr>
            <a:r>
              <a:rPr lang="en" sz="2400">
                <a:solidFill>
                  <a:schemeClr val="dk1"/>
                </a:solidFill>
              </a:rPr>
              <a:t>Trustworthiness</a:t>
            </a:r>
            <a:endParaRPr sz="2400">
              <a:solidFill>
                <a:schemeClr val="dk1"/>
              </a:solidFill>
            </a:endParaRPr>
          </a:p>
          <a:p>
            <a:pPr indent="-381000" lvl="0" marL="457200" rtl="0" algn="l">
              <a:lnSpc>
                <a:spcPct val="105000"/>
              </a:lnSpc>
              <a:spcBef>
                <a:spcPts val="0"/>
              </a:spcBef>
              <a:spcAft>
                <a:spcPts val="0"/>
              </a:spcAft>
              <a:buClr>
                <a:schemeClr val="dk1"/>
              </a:buClr>
              <a:buSzPts val="2400"/>
              <a:buChar char="●"/>
            </a:pPr>
            <a:r>
              <a:rPr lang="en" sz="2400">
                <a:solidFill>
                  <a:schemeClr val="dk1"/>
                </a:solidFill>
              </a:rPr>
              <a:t>Able to Teach</a:t>
            </a:r>
            <a:endParaRPr sz="2400">
              <a:solidFill>
                <a:schemeClr val="dk1"/>
              </a:solidFill>
            </a:endParaRPr>
          </a:p>
        </p:txBody>
      </p:sp>
      <p:sp>
        <p:nvSpPr>
          <p:cNvPr id="112" name="Google Shape;112;p22"/>
          <p:cNvSpPr txBox="1"/>
          <p:nvPr/>
        </p:nvSpPr>
        <p:spPr>
          <a:xfrm>
            <a:off x="3983900" y="968650"/>
            <a:ext cx="4747800" cy="194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900">
                <a:solidFill>
                  <a:schemeClr val="dk1"/>
                </a:solidFill>
              </a:rPr>
              <a:t>CHARACTER BEFORE COMPETENCY!</a:t>
            </a:r>
            <a:endParaRPr b="1" sz="3900">
              <a:solidFill>
                <a:schemeClr val="dk1"/>
              </a:solidFill>
            </a:endParaRPr>
          </a:p>
        </p:txBody>
      </p:sp>
      <p:sp>
        <p:nvSpPr>
          <p:cNvPr id="113" name="Google Shape;113;p22"/>
          <p:cNvSpPr txBox="1"/>
          <p:nvPr/>
        </p:nvSpPr>
        <p:spPr>
          <a:xfrm>
            <a:off x="4128050" y="3443725"/>
            <a:ext cx="4404000" cy="15231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Clr>
                <a:schemeClr val="dk1"/>
              </a:buClr>
              <a:buSzPts val="1100"/>
              <a:buFont typeface="Arial"/>
              <a:buNone/>
            </a:pPr>
            <a:r>
              <a:rPr lang="en" sz="2100">
                <a:solidFill>
                  <a:schemeClr val="dk1"/>
                </a:solidFill>
              </a:rPr>
              <a:t>WE SHOULD ALL ASPIRE TO BE THE KIND OF PEOPLE GOD CAN TRUST WITH THE CARE OF HIS CHURCH.</a:t>
            </a:r>
            <a:endParaRPr sz="2100">
              <a:solidFill>
                <a:schemeClr val="dk1"/>
              </a:solidFill>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3"/>
          <p:cNvSpPr txBox="1"/>
          <p:nvPr>
            <p:ph idx="1" type="body"/>
          </p:nvPr>
        </p:nvSpPr>
        <p:spPr>
          <a:xfrm>
            <a:off x="270000" y="1808100"/>
            <a:ext cx="6387600" cy="2491200"/>
          </a:xfrm>
          <a:prstGeom prst="rect">
            <a:avLst/>
          </a:prstGeom>
        </p:spPr>
        <p:txBody>
          <a:bodyPr anchorCtr="0" anchor="t" bIns="91425" lIns="91425" spcFirstLastPara="1" rIns="91425" wrap="square" tIns="91425">
            <a:normAutofit/>
          </a:bodyPr>
          <a:lstStyle/>
          <a:p>
            <a:pPr indent="-406400" lvl="0" marL="457200" rtl="0" algn="l">
              <a:lnSpc>
                <a:spcPct val="200000"/>
              </a:lnSpc>
              <a:spcBef>
                <a:spcPts val="0"/>
              </a:spcBef>
              <a:spcAft>
                <a:spcPts val="0"/>
              </a:spcAft>
              <a:buClr>
                <a:schemeClr val="dk1"/>
              </a:buClr>
              <a:buSzPts val="2800"/>
              <a:buChar char="●"/>
            </a:pPr>
            <a:r>
              <a:rPr b="1" lang="en" sz="2800">
                <a:solidFill>
                  <a:schemeClr val="dk1"/>
                </a:solidFill>
              </a:rPr>
              <a:t>Helps protect Sound Doctrine</a:t>
            </a:r>
            <a:endParaRPr b="1" sz="2800">
              <a:solidFill>
                <a:schemeClr val="dk1"/>
              </a:solidFill>
            </a:endParaRPr>
          </a:p>
          <a:p>
            <a:pPr indent="-406400" lvl="0" marL="457200" rtl="0" algn="l">
              <a:lnSpc>
                <a:spcPct val="200000"/>
              </a:lnSpc>
              <a:spcBef>
                <a:spcPts val="0"/>
              </a:spcBef>
              <a:spcAft>
                <a:spcPts val="0"/>
              </a:spcAft>
              <a:buClr>
                <a:schemeClr val="dk1"/>
              </a:buClr>
              <a:buSzPts val="2800"/>
              <a:buChar char="●"/>
            </a:pPr>
            <a:r>
              <a:rPr b="1" lang="en" sz="2800">
                <a:solidFill>
                  <a:schemeClr val="dk1"/>
                </a:solidFill>
              </a:rPr>
              <a:t>Helps preserve Sound Worship</a:t>
            </a:r>
            <a:endParaRPr b="1" sz="2800">
              <a:solidFill>
                <a:schemeClr val="dk1"/>
              </a:solidFill>
            </a:endParaRPr>
          </a:p>
          <a:p>
            <a:pPr indent="-406400" lvl="0" marL="457200" rtl="0" algn="l">
              <a:lnSpc>
                <a:spcPct val="200000"/>
              </a:lnSpc>
              <a:spcBef>
                <a:spcPts val="0"/>
              </a:spcBef>
              <a:spcAft>
                <a:spcPts val="0"/>
              </a:spcAft>
              <a:buClr>
                <a:schemeClr val="dk1"/>
              </a:buClr>
              <a:buSzPts val="2800"/>
              <a:buChar char="●"/>
            </a:pPr>
            <a:r>
              <a:rPr b="1" lang="en" sz="2800">
                <a:solidFill>
                  <a:schemeClr val="dk1"/>
                </a:solidFill>
              </a:rPr>
              <a:t>Helps models Sound Living</a:t>
            </a:r>
            <a:endParaRPr sz="3200">
              <a:solidFill>
                <a:schemeClr val="dk1"/>
              </a:solidFill>
            </a:endParaRPr>
          </a:p>
        </p:txBody>
      </p:sp>
      <p:sp>
        <p:nvSpPr>
          <p:cNvPr id="119" name="Google Shape;119;p23"/>
          <p:cNvSpPr txBox="1"/>
          <p:nvPr>
            <p:ph type="title"/>
          </p:nvPr>
        </p:nvSpPr>
        <p:spPr>
          <a:xfrm>
            <a:off x="270000" y="597675"/>
            <a:ext cx="8604000" cy="108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5120"/>
              <a:t>Sound Leadership Matters!</a:t>
            </a:r>
            <a:endParaRPr b="1" sz="512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pic>
        <p:nvPicPr>
          <p:cNvPr id="124" name="Google Shape;124;p24"/>
          <p:cNvPicPr preferRelativeResize="0"/>
          <p:nvPr/>
        </p:nvPicPr>
        <p:blipFill>
          <a:blip r:embed="rId3">
            <a:alphaModFix/>
          </a:blip>
          <a:stretch>
            <a:fillRect/>
          </a:stretch>
        </p:blipFill>
        <p:spPr>
          <a:xfrm>
            <a:off x="1599813" y="152400"/>
            <a:ext cx="5944375" cy="4752725"/>
          </a:xfrm>
          <a:prstGeom prst="rect">
            <a:avLst/>
          </a:prstGeom>
          <a:noFill/>
          <a:ln>
            <a:noFill/>
          </a:ln>
        </p:spPr>
      </p:pic>
      <p:sp>
        <p:nvSpPr>
          <p:cNvPr id="125" name="Google Shape;125;p24"/>
          <p:cNvSpPr txBox="1"/>
          <p:nvPr/>
        </p:nvSpPr>
        <p:spPr>
          <a:xfrm>
            <a:off x="4169275" y="1026575"/>
            <a:ext cx="3111000" cy="66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solidFill>
                  <a:schemeClr val="dk2"/>
                </a:solidFill>
              </a:rPr>
              <a:t>FALSE TEACHING</a:t>
            </a:r>
            <a:endParaRPr sz="2600">
              <a:solidFill>
                <a:schemeClr val="dk2"/>
              </a:solidFill>
            </a:endParaRPr>
          </a:p>
        </p:txBody>
      </p:sp>
      <p:sp>
        <p:nvSpPr>
          <p:cNvPr id="126" name="Google Shape;126;p24"/>
          <p:cNvSpPr txBox="1"/>
          <p:nvPr/>
        </p:nvSpPr>
        <p:spPr>
          <a:xfrm>
            <a:off x="4106275" y="3003800"/>
            <a:ext cx="3237000" cy="12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chemeClr val="dk2"/>
                </a:solidFill>
              </a:rPr>
              <a:t>SOUND DOCTRINE</a:t>
            </a:r>
            <a:endParaRPr sz="2300">
              <a:solidFill>
                <a:schemeClr val="dk2"/>
              </a:solidFill>
            </a:endParaRPr>
          </a:p>
          <a:p>
            <a:pPr indent="0" lvl="0" marL="0" rtl="0" algn="l">
              <a:spcBef>
                <a:spcPts val="0"/>
              </a:spcBef>
              <a:spcAft>
                <a:spcPts val="0"/>
              </a:spcAft>
              <a:buNone/>
            </a:pPr>
            <a:r>
              <a:rPr lang="en" sz="2300">
                <a:solidFill>
                  <a:schemeClr val="dk2"/>
                </a:solidFill>
              </a:rPr>
              <a:t>SOUND WORSHIP</a:t>
            </a:r>
            <a:endParaRPr sz="2300">
              <a:solidFill>
                <a:schemeClr val="dk2"/>
              </a:solidFill>
            </a:endParaRPr>
          </a:p>
          <a:p>
            <a:pPr indent="0" lvl="0" marL="0" rtl="0" algn="l">
              <a:spcBef>
                <a:spcPts val="0"/>
              </a:spcBef>
              <a:spcAft>
                <a:spcPts val="0"/>
              </a:spcAft>
              <a:buNone/>
            </a:pPr>
            <a:r>
              <a:rPr lang="en" sz="2300">
                <a:solidFill>
                  <a:schemeClr val="dk2"/>
                </a:solidFill>
              </a:rPr>
              <a:t>SOUND LEADERSHIP</a:t>
            </a:r>
            <a:endParaRPr sz="2300">
              <a:solidFill>
                <a:schemeClr val="dk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pic>
        <p:nvPicPr>
          <p:cNvPr id="131" name="Google Shape;131;p25"/>
          <p:cNvPicPr preferRelativeResize="0"/>
          <p:nvPr/>
        </p:nvPicPr>
        <p:blipFill>
          <a:blip r:embed="rId3">
            <a:alphaModFix/>
          </a:blip>
          <a:stretch>
            <a:fillRect/>
          </a:stretch>
        </p:blipFill>
        <p:spPr>
          <a:xfrm>
            <a:off x="0" y="0"/>
            <a:ext cx="9144000" cy="5143500"/>
          </a:xfrm>
          <a:prstGeom prst="rect">
            <a:avLst/>
          </a:prstGeom>
          <a:noFill/>
          <a:ln>
            <a:noFill/>
          </a:ln>
        </p:spPr>
      </p:pic>
      <p:sp>
        <p:nvSpPr>
          <p:cNvPr id="132" name="Google Shape;132;p25"/>
          <p:cNvSpPr txBox="1"/>
          <p:nvPr/>
        </p:nvSpPr>
        <p:spPr>
          <a:xfrm>
            <a:off x="456250" y="139925"/>
            <a:ext cx="3558300" cy="201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5100">
                <a:solidFill>
                  <a:schemeClr val="dk1"/>
                </a:solidFill>
              </a:rPr>
              <a:t>SOUND LIVING</a:t>
            </a:r>
            <a:endParaRPr b="1" sz="510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6"/>
          <p:cNvSpPr txBox="1"/>
          <p:nvPr>
            <p:ph type="title"/>
          </p:nvPr>
        </p:nvSpPr>
        <p:spPr>
          <a:xfrm>
            <a:off x="311700" y="445025"/>
            <a:ext cx="4455600" cy="54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720"/>
              <a:t>What is Sound Living?</a:t>
            </a:r>
            <a:endParaRPr b="1" sz="2720"/>
          </a:p>
        </p:txBody>
      </p:sp>
      <p:sp>
        <p:nvSpPr>
          <p:cNvPr id="138" name="Google Shape;138;p26"/>
          <p:cNvSpPr txBox="1"/>
          <p:nvPr>
            <p:ph idx="1" type="body"/>
          </p:nvPr>
        </p:nvSpPr>
        <p:spPr>
          <a:xfrm>
            <a:off x="311700" y="1246350"/>
            <a:ext cx="8239800" cy="781800"/>
          </a:xfrm>
          <a:prstGeom prst="rect">
            <a:avLst/>
          </a:prstGeom>
        </p:spPr>
        <p:txBody>
          <a:bodyPr anchorCtr="0" anchor="t" bIns="91425" lIns="91425" spcFirstLastPara="1" rIns="91425" wrap="square" tIns="91425">
            <a:normAutofit fontScale="85000"/>
          </a:bodyPr>
          <a:lstStyle/>
          <a:p>
            <a:pPr indent="0" lvl="0" marL="0" rtl="0" algn="l">
              <a:spcBef>
                <a:spcPts val="0"/>
              </a:spcBef>
              <a:spcAft>
                <a:spcPts val="1200"/>
              </a:spcAft>
              <a:buNone/>
            </a:pPr>
            <a:r>
              <a:rPr lang="en" sz="4300">
                <a:solidFill>
                  <a:schemeClr val="dk1"/>
                </a:solidFill>
              </a:rPr>
              <a:t>The intentional pursuit of godliness! </a:t>
            </a:r>
            <a:endParaRPr sz="4300">
              <a:solidFill>
                <a:schemeClr val="dk1"/>
              </a:solidFill>
            </a:endParaRPr>
          </a:p>
        </p:txBody>
      </p:sp>
      <p:pic>
        <p:nvPicPr>
          <p:cNvPr id="139" name="Google Shape;139;p26"/>
          <p:cNvPicPr preferRelativeResize="0"/>
          <p:nvPr/>
        </p:nvPicPr>
        <p:blipFill>
          <a:blip r:embed="rId3">
            <a:alphaModFix/>
          </a:blip>
          <a:stretch>
            <a:fillRect/>
          </a:stretch>
        </p:blipFill>
        <p:spPr>
          <a:xfrm>
            <a:off x="1635038" y="2076025"/>
            <a:ext cx="5873933" cy="2810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7"/>
          <p:cNvSpPr txBox="1"/>
          <p:nvPr/>
        </p:nvSpPr>
        <p:spPr>
          <a:xfrm>
            <a:off x="491100" y="491100"/>
            <a:ext cx="5858400" cy="67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MAIN TAKEAWAY:</a:t>
            </a:r>
            <a:endParaRPr b="1" sz="2400">
              <a:solidFill>
                <a:schemeClr val="dk1"/>
              </a:solidFill>
            </a:endParaRPr>
          </a:p>
        </p:txBody>
      </p:sp>
      <p:sp>
        <p:nvSpPr>
          <p:cNvPr id="145" name="Google Shape;145;p27"/>
          <p:cNvSpPr txBox="1"/>
          <p:nvPr/>
        </p:nvSpPr>
        <p:spPr>
          <a:xfrm>
            <a:off x="620125" y="1274925"/>
            <a:ext cx="8021100" cy="246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SOUND LIVING IS NOT ACCIDENTAL. </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rPr b="1" lang="en" sz="2400">
                <a:solidFill>
                  <a:schemeClr val="dk1"/>
                </a:solidFill>
              </a:rPr>
              <a:t>IT’S INTENTIONAL.</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rPr b="1" lang="en" sz="2400">
                <a:solidFill>
                  <a:schemeClr val="dk1"/>
                </a:solidFill>
              </a:rPr>
              <a:t>YOU DON’T BECOME GODLY ON ACCIDENT.  </a:t>
            </a:r>
            <a:endParaRPr b="1" sz="2400">
              <a:solidFill>
                <a:schemeClr val="dk1"/>
              </a:solidFill>
            </a:endParaRPr>
          </a:p>
        </p:txBody>
      </p:sp>
      <p:sp>
        <p:nvSpPr>
          <p:cNvPr id="146" name="Google Shape;146;p27"/>
          <p:cNvSpPr txBox="1"/>
          <p:nvPr/>
        </p:nvSpPr>
        <p:spPr>
          <a:xfrm>
            <a:off x="620125" y="3741825"/>
            <a:ext cx="6992100" cy="67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What does an intentionally godly life look like?</a:t>
            </a:r>
            <a:endParaRPr b="1" sz="24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8"/>
          <p:cNvSpPr txBox="1"/>
          <p:nvPr>
            <p:ph type="title"/>
          </p:nvPr>
        </p:nvSpPr>
        <p:spPr>
          <a:xfrm>
            <a:off x="1824450" y="1898550"/>
            <a:ext cx="5495100" cy="134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5120"/>
              <a:t>1 Timothy 4:1-5</a:t>
            </a:r>
            <a:endParaRPr b="1" sz="5120"/>
          </a:p>
        </p:txBody>
      </p:sp>
      <p:sp>
        <p:nvSpPr>
          <p:cNvPr id="152" name="Google Shape;152;p28"/>
          <p:cNvSpPr txBox="1"/>
          <p:nvPr/>
        </p:nvSpPr>
        <p:spPr>
          <a:xfrm>
            <a:off x="491100" y="491100"/>
            <a:ext cx="5858400" cy="67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GODLINESS IS NOT….</a:t>
            </a:r>
            <a:endParaRPr b="1" sz="2400">
              <a:solidFill>
                <a:schemeClr val="dk1"/>
              </a:solidFill>
            </a:endParaRPr>
          </a:p>
        </p:txBody>
      </p:sp>
      <p:sp>
        <p:nvSpPr>
          <p:cNvPr id="153" name="Google Shape;153;p28"/>
          <p:cNvSpPr txBox="1"/>
          <p:nvPr/>
        </p:nvSpPr>
        <p:spPr>
          <a:xfrm>
            <a:off x="4522050" y="3842525"/>
            <a:ext cx="3883200" cy="67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 FOLLOWING RULES!</a:t>
            </a:r>
            <a:endParaRPr b="1" sz="24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9"/>
          <p:cNvSpPr txBox="1"/>
          <p:nvPr/>
        </p:nvSpPr>
        <p:spPr>
          <a:xfrm>
            <a:off x="491100" y="491100"/>
            <a:ext cx="7249800" cy="67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Why can stricter rules appear more </a:t>
            </a:r>
            <a:r>
              <a:rPr b="1" lang="en" sz="2400">
                <a:solidFill>
                  <a:schemeClr val="dk1"/>
                </a:solidFill>
              </a:rPr>
              <a:t>spiritual</a:t>
            </a:r>
            <a:r>
              <a:rPr b="1" lang="en" sz="2400">
                <a:solidFill>
                  <a:schemeClr val="dk1"/>
                </a:solidFill>
              </a:rPr>
              <a:t>?</a:t>
            </a:r>
            <a:endParaRPr b="1" sz="2400">
              <a:solidFill>
                <a:schemeClr val="dk1"/>
              </a:solidFill>
            </a:endParaRPr>
          </a:p>
        </p:txBody>
      </p:sp>
      <p:sp>
        <p:nvSpPr>
          <p:cNvPr id="159" name="Google Shape;159;p29"/>
          <p:cNvSpPr txBox="1"/>
          <p:nvPr/>
        </p:nvSpPr>
        <p:spPr>
          <a:xfrm>
            <a:off x="620125" y="1274925"/>
            <a:ext cx="8021100" cy="14847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Char char="●"/>
            </a:pPr>
            <a:r>
              <a:rPr b="1" lang="en" sz="2400">
                <a:solidFill>
                  <a:schemeClr val="dk1"/>
                </a:solidFill>
              </a:rPr>
              <a:t>Visible</a:t>
            </a:r>
            <a:endParaRPr b="1" sz="2400">
              <a:solidFill>
                <a:schemeClr val="dk1"/>
              </a:solidFill>
            </a:endParaRPr>
          </a:p>
          <a:p>
            <a:pPr indent="-381000" lvl="0" marL="457200" rtl="0" algn="l">
              <a:spcBef>
                <a:spcPts val="0"/>
              </a:spcBef>
              <a:spcAft>
                <a:spcPts val="0"/>
              </a:spcAft>
              <a:buClr>
                <a:schemeClr val="dk1"/>
              </a:buClr>
              <a:buSzPts val="2400"/>
              <a:buChar char="●"/>
            </a:pPr>
            <a:r>
              <a:rPr b="1" lang="en" sz="2400">
                <a:solidFill>
                  <a:schemeClr val="dk1"/>
                </a:solidFill>
              </a:rPr>
              <a:t>Measureable</a:t>
            </a:r>
            <a:endParaRPr b="1" sz="2400">
              <a:solidFill>
                <a:schemeClr val="dk1"/>
              </a:solidFill>
            </a:endParaRPr>
          </a:p>
          <a:p>
            <a:pPr indent="-381000" lvl="0" marL="457200" rtl="0" algn="l">
              <a:spcBef>
                <a:spcPts val="0"/>
              </a:spcBef>
              <a:spcAft>
                <a:spcPts val="0"/>
              </a:spcAft>
              <a:buClr>
                <a:schemeClr val="dk1"/>
              </a:buClr>
              <a:buSzPts val="2400"/>
              <a:buChar char="●"/>
            </a:pPr>
            <a:r>
              <a:rPr b="1" lang="en" sz="2400">
                <a:solidFill>
                  <a:schemeClr val="dk1"/>
                </a:solidFill>
              </a:rPr>
              <a:t>Controllable</a:t>
            </a:r>
            <a:r>
              <a:rPr b="1" lang="en" sz="2400">
                <a:solidFill>
                  <a:schemeClr val="dk1"/>
                </a:solidFill>
              </a:rPr>
              <a:t> </a:t>
            </a:r>
            <a:endParaRPr b="1" sz="2400">
              <a:solidFill>
                <a:schemeClr val="dk1"/>
              </a:solidFill>
            </a:endParaRPr>
          </a:p>
        </p:txBody>
      </p:sp>
      <p:sp>
        <p:nvSpPr>
          <p:cNvPr id="160" name="Google Shape;160;p29"/>
          <p:cNvSpPr txBox="1"/>
          <p:nvPr/>
        </p:nvSpPr>
        <p:spPr>
          <a:xfrm>
            <a:off x="619950" y="2759625"/>
            <a:ext cx="6992100" cy="67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Can rules transform the heart?</a:t>
            </a:r>
            <a:endParaRPr b="1" sz="2400">
              <a:solidFill>
                <a:schemeClr val="dk1"/>
              </a:solidFill>
            </a:endParaRPr>
          </a:p>
        </p:txBody>
      </p:sp>
      <p:sp>
        <p:nvSpPr>
          <p:cNvPr id="161" name="Google Shape;161;p29"/>
          <p:cNvSpPr txBox="1"/>
          <p:nvPr/>
        </p:nvSpPr>
        <p:spPr>
          <a:xfrm>
            <a:off x="619950" y="3437925"/>
            <a:ext cx="6992100" cy="67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NO! Look at Paul’s example. </a:t>
            </a:r>
            <a:endParaRPr b="1" sz="24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30"/>
          <p:cNvSpPr txBox="1"/>
          <p:nvPr/>
        </p:nvSpPr>
        <p:spPr>
          <a:xfrm>
            <a:off x="491100" y="491100"/>
            <a:ext cx="7249800" cy="67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Paul’s example:       			1 Timothy 1:13-14</a:t>
            </a:r>
            <a:endParaRPr b="1" sz="2400">
              <a:solidFill>
                <a:schemeClr val="dk1"/>
              </a:solidFill>
            </a:endParaRPr>
          </a:p>
        </p:txBody>
      </p:sp>
      <p:sp>
        <p:nvSpPr>
          <p:cNvPr id="167" name="Google Shape;167;p30"/>
          <p:cNvSpPr txBox="1"/>
          <p:nvPr/>
        </p:nvSpPr>
        <p:spPr>
          <a:xfrm>
            <a:off x="620125" y="1274925"/>
            <a:ext cx="8021100" cy="19992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Char char="●"/>
            </a:pPr>
            <a:r>
              <a:rPr b="1" lang="en" sz="2400">
                <a:solidFill>
                  <a:schemeClr val="dk1"/>
                </a:solidFill>
              </a:rPr>
              <a:t>Pharisee</a:t>
            </a:r>
            <a:endParaRPr b="1" sz="2400">
              <a:solidFill>
                <a:schemeClr val="dk1"/>
              </a:solidFill>
            </a:endParaRPr>
          </a:p>
          <a:p>
            <a:pPr indent="-381000" lvl="0" marL="457200" rtl="0" algn="l">
              <a:spcBef>
                <a:spcPts val="0"/>
              </a:spcBef>
              <a:spcAft>
                <a:spcPts val="0"/>
              </a:spcAft>
              <a:buClr>
                <a:schemeClr val="dk1"/>
              </a:buClr>
              <a:buSzPts val="2400"/>
              <a:buChar char="●"/>
            </a:pPr>
            <a:r>
              <a:rPr b="1" lang="en" sz="2400">
                <a:solidFill>
                  <a:schemeClr val="dk1"/>
                </a:solidFill>
              </a:rPr>
              <a:t>Followed the law </a:t>
            </a:r>
            <a:endParaRPr b="1" sz="2400">
              <a:solidFill>
                <a:schemeClr val="dk1"/>
              </a:solidFill>
            </a:endParaRPr>
          </a:p>
          <a:p>
            <a:pPr indent="-381000" lvl="0" marL="457200" rtl="0" algn="l">
              <a:spcBef>
                <a:spcPts val="0"/>
              </a:spcBef>
              <a:spcAft>
                <a:spcPts val="0"/>
              </a:spcAft>
              <a:buClr>
                <a:schemeClr val="dk1"/>
              </a:buClr>
              <a:buSzPts val="2400"/>
              <a:buChar char="●"/>
            </a:pPr>
            <a:r>
              <a:rPr b="1" lang="en" sz="2400">
                <a:solidFill>
                  <a:schemeClr val="dk1"/>
                </a:solidFill>
              </a:rPr>
              <a:t>Ignorant</a:t>
            </a:r>
            <a:endParaRPr b="1" sz="2400">
              <a:solidFill>
                <a:schemeClr val="dk1"/>
              </a:solidFill>
            </a:endParaRPr>
          </a:p>
          <a:p>
            <a:pPr indent="-381000" lvl="0" marL="457200" rtl="0" algn="l">
              <a:spcBef>
                <a:spcPts val="0"/>
              </a:spcBef>
              <a:spcAft>
                <a:spcPts val="0"/>
              </a:spcAft>
              <a:buClr>
                <a:schemeClr val="dk1"/>
              </a:buClr>
              <a:buSzPts val="2400"/>
              <a:buChar char="●"/>
            </a:pPr>
            <a:r>
              <a:rPr b="1" lang="en" sz="2400">
                <a:solidFill>
                  <a:schemeClr val="dk1"/>
                </a:solidFill>
              </a:rPr>
              <a:t>Blasphemer</a:t>
            </a:r>
            <a:endParaRPr b="1" sz="2400">
              <a:solidFill>
                <a:schemeClr val="dk1"/>
              </a:solidFill>
            </a:endParaRPr>
          </a:p>
          <a:p>
            <a:pPr indent="-381000" lvl="0" marL="457200" rtl="0" algn="l">
              <a:spcBef>
                <a:spcPts val="0"/>
              </a:spcBef>
              <a:spcAft>
                <a:spcPts val="0"/>
              </a:spcAft>
              <a:buClr>
                <a:schemeClr val="dk1"/>
              </a:buClr>
              <a:buSzPts val="2400"/>
              <a:buChar char="●"/>
            </a:pPr>
            <a:r>
              <a:rPr b="1" lang="en" sz="2400">
                <a:solidFill>
                  <a:schemeClr val="dk1"/>
                </a:solidFill>
              </a:rPr>
              <a:t>Violent man</a:t>
            </a:r>
            <a:endParaRPr b="1" sz="2400">
              <a:solidFill>
                <a:schemeClr val="dk1"/>
              </a:solidFill>
            </a:endParaRPr>
          </a:p>
          <a:p>
            <a:pPr indent="0" lvl="0" marL="457200" rtl="0" algn="l">
              <a:spcBef>
                <a:spcPts val="0"/>
              </a:spcBef>
              <a:spcAft>
                <a:spcPts val="0"/>
              </a:spcAft>
              <a:buNone/>
            </a:pPr>
            <a:r>
              <a:t/>
            </a:r>
            <a:endParaRPr b="1" sz="2400">
              <a:solidFill>
                <a:schemeClr val="dk1"/>
              </a:solidFill>
            </a:endParaRPr>
          </a:p>
        </p:txBody>
      </p:sp>
      <p:sp>
        <p:nvSpPr>
          <p:cNvPr id="168" name="Google Shape;168;p30"/>
          <p:cNvSpPr txBox="1"/>
          <p:nvPr/>
        </p:nvSpPr>
        <p:spPr>
          <a:xfrm>
            <a:off x="619950" y="3589825"/>
            <a:ext cx="6992100" cy="67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What changed Paul’s</a:t>
            </a:r>
            <a:r>
              <a:rPr b="1" lang="en" sz="2400">
                <a:solidFill>
                  <a:schemeClr val="dk1"/>
                </a:solidFill>
              </a:rPr>
              <a:t> heart &amp; mind?</a:t>
            </a:r>
            <a:endParaRPr b="1" sz="2400">
              <a:solidFill>
                <a:schemeClr val="dk1"/>
              </a:solidFill>
            </a:endParaRPr>
          </a:p>
        </p:txBody>
      </p:sp>
      <p:sp>
        <p:nvSpPr>
          <p:cNvPr id="169" name="Google Shape;169;p30"/>
          <p:cNvSpPr txBox="1"/>
          <p:nvPr/>
        </p:nvSpPr>
        <p:spPr>
          <a:xfrm>
            <a:off x="619975" y="4268125"/>
            <a:ext cx="8021400" cy="67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chemeClr val="dk1"/>
                </a:solidFill>
              </a:rPr>
              <a:t>Grace poured out along with Faith &amp; Love in Christ Jesus. </a:t>
            </a:r>
            <a:endParaRPr b="1" sz="22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1"/>
          <p:cNvSpPr txBox="1"/>
          <p:nvPr/>
        </p:nvSpPr>
        <p:spPr>
          <a:xfrm>
            <a:off x="491100" y="491100"/>
            <a:ext cx="7904700" cy="97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What’s the difference between godliness and rule-keeping?</a:t>
            </a:r>
            <a:endParaRPr b="1" sz="2400">
              <a:solidFill>
                <a:schemeClr val="dk1"/>
              </a:solidFill>
            </a:endParaRPr>
          </a:p>
        </p:txBody>
      </p:sp>
      <p:sp>
        <p:nvSpPr>
          <p:cNvPr id="175" name="Google Shape;175;p31"/>
          <p:cNvSpPr txBox="1"/>
          <p:nvPr>
            <p:ph type="title"/>
          </p:nvPr>
        </p:nvSpPr>
        <p:spPr>
          <a:xfrm>
            <a:off x="2355450" y="1898550"/>
            <a:ext cx="4433100" cy="110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5120"/>
              <a:t>LUKE 18:9-15</a:t>
            </a:r>
            <a:endParaRPr b="1" sz="5120"/>
          </a:p>
        </p:txBody>
      </p:sp>
      <p:sp>
        <p:nvSpPr>
          <p:cNvPr id="176" name="Google Shape;176;p31"/>
          <p:cNvSpPr txBox="1"/>
          <p:nvPr/>
        </p:nvSpPr>
        <p:spPr>
          <a:xfrm>
            <a:off x="491100" y="3005250"/>
            <a:ext cx="7904700" cy="188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Not legalism</a:t>
            </a:r>
            <a:endParaRPr b="1" sz="2400">
              <a:solidFill>
                <a:schemeClr val="dk1"/>
              </a:solidFill>
            </a:endParaRPr>
          </a:p>
          <a:p>
            <a:pPr indent="0" lvl="0" marL="0" rtl="0" algn="l">
              <a:spcBef>
                <a:spcPts val="0"/>
              </a:spcBef>
              <a:spcAft>
                <a:spcPts val="0"/>
              </a:spcAft>
              <a:buNone/>
            </a:pPr>
            <a:r>
              <a:rPr b="1" lang="en" sz="2400">
                <a:solidFill>
                  <a:schemeClr val="dk1"/>
                </a:solidFill>
              </a:rPr>
              <a:t>Not Man-Made Religion</a:t>
            </a:r>
            <a:endParaRPr b="1" sz="2400">
              <a:solidFill>
                <a:schemeClr val="dk1"/>
              </a:solidFill>
            </a:endParaRPr>
          </a:p>
          <a:p>
            <a:pPr indent="0" lvl="0" marL="0" rtl="0" algn="l">
              <a:spcBef>
                <a:spcPts val="0"/>
              </a:spcBef>
              <a:spcAft>
                <a:spcPts val="0"/>
              </a:spcAft>
              <a:buNone/>
            </a:pPr>
            <a:r>
              <a:rPr b="1" lang="en" sz="2400">
                <a:solidFill>
                  <a:schemeClr val="dk1"/>
                </a:solidFill>
              </a:rPr>
              <a:t>Not Works!</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t/>
            </a:r>
            <a:endParaRPr b="1" sz="24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2"/>
          <p:cNvSpPr txBox="1"/>
          <p:nvPr/>
        </p:nvSpPr>
        <p:spPr>
          <a:xfrm>
            <a:off x="456000" y="753150"/>
            <a:ext cx="4338300" cy="36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Rule-keeping =  </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rPr b="1" lang="en" sz="2400">
                <a:solidFill>
                  <a:schemeClr val="dk1"/>
                </a:solidFill>
              </a:rPr>
              <a:t>Works → Faith</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rPr b="1" lang="en" sz="2400">
                <a:solidFill>
                  <a:schemeClr val="dk1"/>
                </a:solidFill>
              </a:rPr>
              <a:t>Behavior → Transformation</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rPr b="1" lang="en" sz="2400">
                <a:solidFill>
                  <a:schemeClr val="dk1"/>
                </a:solidFill>
              </a:rPr>
              <a:t>Rules → Godliness</a:t>
            </a:r>
            <a:endParaRPr b="1" sz="2400">
              <a:solidFill>
                <a:schemeClr val="dk1"/>
              </a:solidFill>
            </a:endParaRPr>
          </a:p>
          <a:p>
            <a:pPr indent="0" lvl="0" marL="0" rtl="0" algn="l">
              <a:spcBef>
                <a:spcPts val="0"/>
              </a:spcBef>
              <a:spcAft>
                <a:spcPts val="0"/>
              </a:spcAft>
              <a:buNone/>
            </a:pPr>
            <a:r>
              <a:t/>
            </a:r>
            <a:endParaRPr b="1" sz="2400">
              <a:solidFill>
                <a:schemeClr val="dk1"/>
              </a:solidFill>
            </a:endParaRPr>
          </a:p>
        </p:txBody>
      </p:sp>
      <p:sp>
        <p:nvSpPr>
          <p:cNvPr id="182" name="Google Shape;182;p32"/>
          <p:cNvSpPr txBox="1"/>
          <p:nvPr/>
        </p:nvSpPr>
        <p:spPr>
          <a:xfrm>
            <a:off x="4747525" y="753150"/>
            <a:ext cx="4338300" cy="36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Godliness = </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rPr b="1" lang="en" sz="2400">
                <a:solidFill>
                  <a:schemeClr val="dk1"/>
                </a:solidFill>
              </a:rPr>
              <a:t>Faith → Works</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rPr b="1" lang="en" sz="2400">
                <a:solidFill>
                  <a:schemeClr val="dk1"/>
                </a:solidFill>
              </a:rPr>
              <a:t>Transformation → Behavior</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rPr b="1" lang="en" sz="2400">
                <a:solidFill>
                  <a:schemeClr val="dk1"/>
                </a:solidFill>
              </a:rPr>
              <a:t>Godliness → Sound Living</a:t>
            </a:r>
            <a:endParaRPr b="1" sz="24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3"/>
          <p:cNvSpPr txBox="1"/>
          <p:nvPr>
            <p:ph type="title"/>
          </p:nvPr>
        </p:nvSpPr>
        <p:spPr>
          <a:xfrm>
            <a:off x="1824450" y="1898550"/>
            <a:ext cx="5495100" cy="134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5120"/>
              <a:t>1 Timothy 4:6-10</a:t>
            </a:r>
            <a:endParaRPr b="1" sz="5120"/>
          </a:p>
        </p:txBody>
      </p:sp>
      <p:sp>
        <p:nvSpPr>
          <p:cNvPr id="188" name="Google Shape;188;p33"/>
          <p:cNvSpPr txBox="1"/>
          <p:nvPr/>
        </p:nvSpPr>
        <p:spPr>
          <a:xfrm>
            <a:off x="491100" y="491100"/>
            <a:ext cx="7904700" cy="97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HOW IS GODLINESS PRODUCED?</a:t>
            </a:r>
            <a:endParaRPr b="1" sz="2400">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94" name="Google Shape;194;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95" name="Google Shape;195;p34"/>
          <p:cNvPicPr preferRelativeResize="0"/>
          <p:nvPr/>
        </p:nvPicPr>
        <p:blipFill>
          <a:blip r:embed="rId3">
            <a:alphaModFix/>
          </a:blip>
          <a:stretch>
            <a:fillRect/>
          </a:stretch>
        </p:blipFill>
        <p:spPr>
          <a:xfrm>
            <a:off x="0" y="0"/>
            <a:ext cx="9144001" cy="51434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5"/>
          <p:cNvSpPr txBox="1"/>
          <p:nvPr/>
        </p:nvSpPr>
        <p:spPr>
          <a:xfrm>
            <a:off x="491100" y="491100"/>
            <a:ext cx="7904700" cy="97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Why does Paul compare </a:t>
            </a:r>
            <a:r>
              <a:rPr b="1" lang="en" sz="2400">
                <a:solidFill>
                  <a:schemeClr val="dk1"/>
                </a:solidFill>
              </a:rPr>
              <a:t>physical</a:t>
            </a:r>
            <a:r>
              <a:rPr b="1" lang="en" sz="2400">
                <a:solidFill>
                  <a:schemeClr val="dk1"/>
                </a:solidFill>
              </a:rPr>
              <a:t> training with godliness?</a:t>
            </a:r>
            <a:endParaRPr b="1" sz="2400">
              <a:solidFill>
                <a:schemeClr val="dk1"/>
              </a:solidFill>
            </a:endParaRPr>
          </a:p>
        </p:txBody>
      </p:sp>
      <p:sp>
        <p:nvSpPr>
          <p:cNvPr id="201" name="Google Shape;201;p35"/>
          <p:cNvSpPr txBox="1"/>
          <p:nvPr/>
        </p:nvSpPr>
        <p:spPr>
          <a:xfrm>
            <a:off x="491100" y="1461600"/>
            <a:ext cx="7904700" cy="60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Training requires practice!</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t/>
            </a:r>
            <a:endParaRPr b="1" sz="2400">
              <a:solidFill>
                <a:schemeClr val="dk1"/>
              </a:solidFill>
            </a:endParaRPr>
          </a:p>
        </p:txBody>
      </p:sp>
      <p:sp>
        <p:nvSpPr>
          <p:cNvPr id="202" name="Google Shape;202;p35"/>
          <p:cNvSpPr txBox="1"/>
          <p:nvPr/>
        </p:nvSpPr>
        <p:spPr>
          <a:xfrm>
            <a:off x="491100" y="2267700"/>
            <a:ext cx="7904700" cy="60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What are some things we can practice?</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t/>
            </a:r>
            <a:endParaRPr b="1" sz="2400">
              <a:solidFill>
                <a:schemeClr val="dk1"/>
              </a:solidFill>
            </a:endParaRPr>
          </a:p>
        </p:txBody>
      </p:sp>
      <p:sp>
        <p:nvSpPr>
          <p:cNvPr id="203" name="Google Shape;203;p35"/>
          <p:cNvSpPr txBox="1"/>
          <p:nvPr/>
        </p:nvSpPr>
        <p:spPr>
          <a:xfrm>
            <a:off x="491100" y="3073800"/>
            <a:ext cx="7904700" cy="160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Patience, Gentleness, Faithfulness, Submission, Obedience, Being Loving, having relationships.  </a:t>
            </a:r>
            <a:br>
              <a:rPr b="1" lang="en" sz="2400">
                <a:solidFill>
                  <a:schemeClr val="dk1"/>
                </a:solidFill>
              </a:rPr>
            </a:br>
            <a:br>
              <a:rPr b="1" lang="en" sz="2400">
                <a:solidFill>
                  <a:schemeClr val="dk1"/>
                </a:solidFill>
              </a:rPr>
            </a:br>
            <a:r>
              <a:rPr b="1" lang="en" sz="2400">
                <a:solidFill>
                  <a:schemeClr val="dk1"/>
                </a:solidFill>
              </a:rPr>
              <a:t>Jesus words!  - Matthew 7:24</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t/>
            </a:r>
            <a:endParaRPr b="1" sz="24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6"/>
          <p:cNvSpPr txBox="1"/>
          <p:nvPr>
            <p:ph type="title"/>
          </p:nvPr>
        </p:nvSpPr>
        <p:spPr>
          <a:xfrm>
            <a:off x="610200" y="280250"/>
            <a:ext cx="8144400" cy="134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5120"/>
              <a:t>Godliness impacts every area of life!</a:t>
            </a:r>
            <a:endParaRPr b="1" sz="5120"/>
          </a:p>
        </p:txBody>
      </p:sp>
      <p:sp>
        <p:nvSpPr>
          <p:cNvPr id="209" name="Google Shape;209;p36"/>
          <p:cNvSpPr txBox="1"/>
          <p:nvPr/>
        </p:nvSpPr>
        <p:spPr>
          <a:xfrm>
            <a:off x="625500" y="1964450"/>
            <a:ext cx="7893000" cy="264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Relationships, Decisions, Marriages, Parenting, our worship, our leadership, our discipleship, our eternity! </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rPr b="1" lang="en" sz="2400">
                <a:solidFill>
                  <a:schemeClr val="dk1"/>
                </a:solidFill>
              </a:rPr>
              <a:t>Physical training is valuable</a:t>
            </a:r>
            <a:endParaRPr b="1" sz="2400">
              <a:solidFill>
                <a:schemeClr val="dk1"/>
              </a:solidFill>
            </a:endParaRPr>
          </a:p>
          <a:p>
            <a:pPr indent="0" lvl="0" marL="0" rtl="0" algn="l">
              <a:spcBef>
                <a:spcPts val="0"/>
              </a:spcBef>
              <a:spcAft>
                <a:spcPts val="0"/>
              </a:spcAft>
              <a:buNone/>
            </a:pPr>
            <a:r>
              <a:rPr b="1" lang="en" sz="2400">
                <a:solidFill>
                  <a:schemeClr val="dk1"/>
                </a:solidFill>
              </a:rPr>
              <a:t>Godliness is invaluable! </a:t>
            </a:r>
            <a:endParaRPr b="1" sz="24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7"/>
          <p:cNvSpPr txBox="1"/>
          <p:nvPr>
            <p:ph type="title"/>
          </p:nvPr>
        </p:nvSpPr>
        <p:spPr>
          <a:xfrm>
            <a:off x="610200" y="280250"/>
            <a:ext cx="8144400" cy="134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5120"/>
              <a:t>HOLY SPIRIT POWER! </a:t>
            </a:r>
            <a:endParaRPr b="1" sz="5120"/>
          </a:p>
        </p:txBody>
      </p:sp>
      <p:sp>
        <p:nvSpPr>
          <p:cNvPr id="215" name="Google Shape;215;p37"/>
          <p:cNvSpPr txBox="1"/>
          <p:nvPr/>
        </p:nvSpPr>
        <p:spPr>
          <a:xfrm>
            <a:off x="625500" y="1064050"/>
            <a:ext cx="8354700" cy="382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RULES CANNOT TRANSFORM THE HEART </a:t>
            </a:r>
            <a:br>
              <a:rPr b="1" lang="en" sz="2400">
                <a:solidFill>
                  <a:schemeClr val="dk1"/>
                </a:solidFill>
              </a:rPr>
            </a:br>
            <a:br>
              <a:rPr b="1" lang="en" sz="2400">
                <a:solidFill>
                  <a:schemeClr val="dk1"/>
                </a:solidFill>
              </a:rPr>
            </a:br>
            <a:r>
              <a:rPr b="1" lang="en" sz="2400">
                <a:solidFill>
                  <a:schemeClr val="dk1"/>
                </a:solidFill>
              </a:rPr>
              <a:t>ONLY GOD CAN DO THAT </a:t>
            </a:r>
            <a:br>
              <a:rPr b="1" lang="en" sz="2400">
                <a:solidFill>
                  <a:schemeClr val="dk1"/>
                </a:solidFill>
              </a:rPr>
            </a:br>
            <a:br>
              <a:rPr b="1" lang="en" sz="2400">
                <a:solidFill>
                  <a:schemeClr val="dk1"/>
                </a:solidFill>
              </a:rPr>
            </a:br>
            <a:r>
              <a:rPr b="1" lang="en" sz="2400">
                <a:solidFill>
                  <a:schemeClr val="dk1"/>
                </a:solidFill>
              </a:rPr>
              <a:t>PRAYERFULLY ASK GOD TO: </a:t>
            </a:r>
            <a:endParaRPr b="1" sz="2400">
              <a:solidFill>
                <a:schemeClr val="dk1"/>
              </a:solidFill>
            </a:endParaRPr>
          </a:p>
          <a:p>
            <a:pPr indent="-374650" lvl="0" marL="457200" rtl="0" algn="l">
              <a:spcBef>
                <a:spcPts val="0"/>
              </a:spcBef>
              <a:spcAft>
                <a:spcPts val="0"/>
              </a:spcAft>
              <a:buClr>
                <a:schemeClr val="dk1"/>
              </a:buClr>
              <a:buSzPts val="2300"/>
              <a:buChar char="●"/>
            </a:pPr>
            <a:r>
              <a:rPr b="1" lang="en" sz="2300">
                <a:solidFill>
                  <a:schemeClr val="dk1"/>
                </a:solidFill>
              </a:rPr>
              <a:t>TRANSFORM YOU</a:t>
            </a:r>
            <a:endParaRPr b="1" sz="2300">
              <a:solidFill>
                <a:schemeClr val="dk1"/>
              </a:solidFill>
            </a:endParaRPr>
          </a:p>
          <a:p>
            <a:pPr indent="-374650" lvl="0" marL="457200" rtl="0" algn="l">
              <a:spcBef>
                <a:spcPts val="0"/>
              </a:spcBef>
              <a:spcAft>
                <a:spcPts val="0"/>
              </a:spcAft>
              <a:buClr>
                <a:schemeClr val="dk1"/>
              </a:buClr>
              <a:buSzPts val="2300"/>
              <a:buChar char="●"/>
            </a:pPr>
            <a:r>
              <a:rPr b="1" lang="en" sz="2300">
                <a:solidFill>
                  <a:schemeClr val="dk1"/>
                </a:solidFill>
              </a:rPr>
              <a:t>PRODUCE FRUIT IN YOU</a:t>
            </a:r>
            <a:endParaRPr b="1" sz="2300">
              <a:solidFill>
                <a:schemeClr val="dk1"/>
              </a:solidFill>
            </a:endParaRPr>
          </a:p>
          <a:p>
            <a:pPr indent="-374650" lvl="0" marL="457200" rtl="0" algn="l">
              <a:spcBef>
                <a:spcPts val="0"/>
              </a:spcBef>
              <a:spcAft>
                <a:spcPts val="0"/>
              </a:spcAft>
              <a:buClr>
                <a:schemeClr val="dk1"/>
              </a:buClr>
              <a:buSzPts val="2300"/>
              <a:buChar char="●"/>
            </a:pPr>
            <a:r>
              <a:rPr b="1" lang="en" sz="2300">
                <a:solidFill>
                  <a:schemeClr val="dk1"/>
                </a:solidFill>
              </a:rPr>
              <a:t>CHANGE YOUR HEART</a:t>
            </a:r>
            <a:endParaRPr b="1" sz="2300">
              <a:solidFill>
                <a:schemeClr val="dk1"/>
              </a:solidFill>
            </a:endParaRPr>
          </a:p>
          <a:p>
            <a:pPr indent="-374650" lvl="0" marL="457200" rtl="0" algn="l">
              <a:spcBef>
                <a:spcPts val="0"/>
              </a:spcBef>
              <a:spcAft>
                <a:spcPts val="0"/>
              </a:spcAft>
              <a:buClr>
                <a:schemeClr val="dk1"/>
              </a:buClr>
              <a:buSzPts val="2300"/>
              <a:buChar char="●"/>
            </a:pPr>
            <a:r>
              <a:rPr b="1" lang="en" sz="2300">
                <a:solidFill>
                  <a:schemeClr val="dk1"/>
                </a:solidFill>
              </a:rPr>
              <a:t>BE MORE GENEROUS, SELF-CONTROL, PURITY, etc </a:t>
            </a:r>
            <a:endParaRPr b="1" sz="2300">
              <a:solidFill>
                <a:schemeClr val="dk1"/>
              </a:solidFill>
            </a:endParaRPr>
          </a:p>
          <a:p>
            <a:pPr indent="-374650" lvl="0" marL="457200" rtl="0" algn="l">
              <a:spcBef>
                <a:spcPts val="0"/>
              </a:spcBef>
              <a:spcAft>
                <a:spcPts val="0"/>
              </a:spcAft>
              <a:buClr>
                <a:schemeClr val="dk1"/>
              </a:buClr>
              <a:buSzPts val="2300"/>
              <a:buChar char="●"/>
            </a:pPr>
            <a:r>
              <a:rPr b="1" lang="en" sz="2300">
                <a:solidFill>
                  <a:schemeClr val="dk1"/>
                </a:solidFill>
              </a:rPr>
              <a:t>MAKE YOU MORE LIKE CHRIST </a:t>
            </a:r>
            <a:endParaRPr b="1" sz="23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8"/>
          <p:cNvSpPr txBox="1"/>
          <p:nvPr>
            <p:ph type="title"/>
          </p:nvPr>
        </p:nvSpPr>
        <p:spPr>
          <a:xfrm>
            <a:off x="1479450" y="1898550"/>
            <a:ext cx="5928000" cy="134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5120"/>
              <a:t>1 Timothy 4:11-15</a:t>
            </a:r>
            <a:endParaRPr b="1" sz="5120"/>
          </a:p>
        </p:txBody>
      </p:sp>
      <p:sp>
        <p:nvSpPr>
          <p:cNvPr id="221" name="Google Shape;221;p38"/>
          <p:cNvSpPr txBox="1"/>
          <p:nvPr/>
        </p:nvSpPr>
        <p:spPr>
          <a:xfrm>
            <a:off x="491100" y="491100"/>
            <a:ext cx="7904700" cy="97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GODLINESS ON DISPLAY</a:t>
            </a:r>
            <a:endParaRPr b="1" sz="2400">
              <a:solidFill>
                <a:schemeClr val="dk1"/>
              </a:solidFill>
            </a:endParaRPr>
          </a:p>
        </p:txBody>
      </p:sp>
      <p:sp>
        <p:nvSpPr>
          <p:cNvPr id="222" name="Google Shape;222;p38"/>
          <p:cNvSpPr txBox="1"/>
          <p:nvPr/>
        </p:nvSpPr>
        <p:spPr>
          <a:xfrm>
            <a:off x="5542925" y="3623450"/>
            <a:ext cx="3273600" cy="97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SET AN EXAMPLE</a:t>
            </a:r>
            <a:endParaRPr b="1" sz="24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9"/>
          <p:cNvSpPr txBox="1"/>
          <p:nvPr>
            <p:ph type="title"/>
          </p:nvPr>
        </p:nvSpPr>
        <p:spPr>
          <a:xfrm>
            <a:off x="610200" y="280250"/>
            <a:ext cx="8054400" cy="1684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520"/>
              <a:t>Why doesn’t Paul tell Timothy to be Godly, instead he says to be an example? </a:t>
            </a:r>
            <a:endParaRPr b="1" sz="2520"/>
          </a:p>
          <a:p>
            <a:pPr indent="0" lvl="0" marL="0" rtl="0" algn="l">
              <a:spcBef>
                <a:spcPts val="0"/>
              </a:spcBef>
              <a:spcAft>
                <a:spcPts val="0"/>
              </a:spcAft>
              <a:buSzPts val="990"/>
              <a:buNone/>
            </a:pPr>
            <a:r>
              <a:t/>
            </a:r>
            <a:endParaRPr b="1" sz="2520"/>
          </a:p>
          <a:p>
            <a:pPr indent="0" lvl="0" marL="0" rtl="0" algn="l">
              <a:spcBef>
                <a:spcPts val="0"/>
              </a:spcBef>
              <a:spcAft>
                <a:spcPts val="0"/>
              </a:spcAft>
              <a:buSzPts val="990"/>
              <a:buNone/>
            </a:pPr>
            <a:r>
              <a:rPr b="1" lang="en" sz="2520"/>
              <a:t>What’s the difference?</a:t>
            </a:r>
            <a:endParaRPr b="1" sz="2520"/>
          </a:p>
        </p:txBody>
      </p:sp>
      <p:sp>
        <p:nvSpPr>
          <p:cNvPr id="228" name="Google Shape;228;p39"/>
          <p:cNvSpPr txBox="1"/>
          <p:nvPr/>
        </p:nvSpPr>
        <p:spPr>
          <a:xfrm>
            <a:off x="625500" y="2408775"/>
            <a:ext cx="7893000" cy="21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Being Godly affects you</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rPr b="1" lang="en" sz="2400">
                <a:solidFill>
                  <a:schemeClr val="dk1"/>
                </a:solidFill>
              </a:rPr>
              <a:t>Being an example affects others!</a:t>
            </a:r>
            <a:endParaRPr b="1" sz="24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40"/>
          <p:cNvSpPr txBox="1"/>
          <p:nvPr>
            <p:ph type="title"/>
          </p:nvPr>
        </p:nvSpPr>
        <p:spPr>
          <a:xfrm>
            <a:off x="625500" y="677825"/>
            <a:ext cx="8054400" cy="93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520"/>
              <a:t>What areas does Paul specifically mention?</a:t>
            </a:r>
            <a:endParaRPr b="1" sz="2520"/>
          </a:p>
          <a:p>
            <a:pPr indent="0" lvl="0" marL="0" rtl="0" algn="l">
              <a:spcBef>
                <a:spcPts val="0"/>
              </a:spcBef>
              <a:spcAft>
                <a:spcPts val="0"/>
              </a:spcAft>
              <a:buSzPts val="990"/>
              <a:buNone/>
            </a:pPr>
            <a:r>
              <a:t/>
            </a:r>
            <a:endParaRPr b="1" sz="2520"/>
          </a:p>
          <a:p>
            <a:pPr indent="0" lvl="0" marL="0" rtl="0" algn="l">
              <a:spcBef>
                <a:spcPts val="0"/>
              </a:spcBef>
              <a:spcAft>
                <a:spcPts val="0"/>
              </a:spcAft>
              <a:buSzPts val="990"/>
              <a:buNone/>
            </a:pPr>
            <a:r>
              <a:t/>
            </a:r>
            <a:endParaRPr b="1" sz="2520"/>
          </a:p>
        </p:txBody>
      </p:sp>
      <p:sp>
        <p:nvSpPr>
          <p:cNvPr id="234" name="Google Shape;234;p40"/>
          <p:cNvSpPr txBox="1"/>
          <p:nvPr/>
        </p:nvSpPr>
        <p:spPr>
          <a:xfrm>
            <a:off x="625500" y="1548550"/>
            <a:ext cx="3946500" cy="22335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Char char="●"/>
            </a:pPr>
            <a:r>
              <a:rPr b="1" lang="en" sz="2400">
                <a:solidFill>
                  <a:schemeClr val="dk1"/>
                </a:solidFill>
              </a:rPr>
              <a:t>Speech</a:t>
            </a:r>
            <a:endParaRPr b="1" sz="2400">
              <a:solidFill>
                <a:schemeClr val="dk1"/>
              </a:solidFill>
            </a:endParaRPr>
          </a:p>
          <a:p>
            <a:pPr indent="-381000" lvl="0" marL="457200" rtl="0" algn="l">
              <a:spcBef>
                <a:spcPts val="0"/>
              </a:spcBef>
              <a:spcAft>
                <a:spcPts val="0"/>
              </a:spcAft>
              <a:buClr>
                <a:schemeClr val="dk1"/>
              </a:buClr>
              <a:buSzPts val="2400"/>
              <a:buChar char="●"/>
            </a:pPr>
            <a:r>
              <a:rPr b="1" lang="en" sz="2400">
                <a:solidFill>
                  <a:schemeClr val="dk1"/>
                </a:solidFill>
              </a:rPr>
              <a:t>Conduct</a:t>
            </a:r>
            <a:endParaRPr b="1" sz="2400">
              <a:solidFill>
                <a:schemeClr val="dk1"/>
              </a:solidFill>
            </a:endParaRPr>
          </a:p>
          <a:p>
            <a:pPr indent="-381000" lvl="0" marL="457200" rtl="0" algn="l">
              <a:spcBef>
                <a:spcPts val="0"/>
              </a:spcBef>
              <a:spcAft>
                <a:spcPts val="0"/>
              </a:spcAft>
              <a:buClr>
                <a:schemeClr val="dk1"/>
              </a:buClr>
              <a:buSzPts val="2400"/>
              <a:buChar char="●"/>
            </a:pPr>
            <a:r>
              <a:rPr b="1" lang="en" sz="2400">
                <a:solidFill>
                  <a:schemeClr val="dk1"/>
                </a:solidFill>
              </a:rPr>
              <a:t>Love</a:t>
            </a:r>
            <a:endParaRPr b="1" sz="2400">
              <a:solidFill>
                <a:schemeClr val="dk1"/>
              </a:solidFill>
            </a:endParaRPr>
          </a:p>
          <a:p>
            <a:pPr indent="-381000" lvl="0" marL="457200" rtl="0" algn="l">
              <a:spcBef>
                <a:spcPts val="0"/>
              </a:spcBef>
              <a:spcAft>
                <a:spcPts val="0"/>
              </a:spcAft>
              <a:buClr>
                <a:schemeClr val="dk1"/>
              </a:buClr>
              <a:buSzPts val="2400"/>
              <a:buChar char="●"/>
            </a:pPr>
            <a:r>
              <a:rPr b="1" lang="en" sz="2400">
                <a:solidFill>
                  <a:schemeClr val="dk1"/>
                </a:solidFill>
              </a:rPr>
              <a:t>Faith</a:t>
            </a:r>
            <a:endParaRPr b="1" sz="2400">
              <a:solidFill>
                <a:schemeClr val="dk1"/>
              </a:solidFill>
            </a:endParaRPr>
          </a:p>
          <a:p>
            <a:pPr indent="-381000" lvl="0" marL="457200" rtl="0" algn="l">
              <a:spcBef>
                <a:spcPts val="0"/>
              </a:spcBef>
              <a:spcAft>
                <a:spcPts val="0"/>
              </a:spcAft>
              <a:buClr>
                <a:schemeClr val="dk1"/>
              </a:buClr>
              <a:buSzPts val="2400"/>
              <a:buChar char="●"/>
            </a:pPr>
            <a:r>
              <a:rPr b="1" lang="en" sz="2400">
                <a:solidFill>
                  <a:schemeClr val="dk1"/>
                </a:solidFill>
              </a:rPr>
              <a:t>Purity</a:t>
            </a:r>
            <a:endParaRPr b="1" sz="2400">
              <a:solidFill>
                <a:schemeClr val="dk1"/>
              </a:solidFill>
            </a:endParaRPr>
          </a:p>
        </p:txBody>
      </p:sp>
      <p:sp>
        <p:nvSpPr>
          <p:cNvPr id="235" name="Google Shape;235;p40"/>
          <p:cNvSpPr txBox="1"/>
          <p:nvPr>
            <p:ph type="title"/>
          </p:nvPr>
        </p:nvSpPr>
        <p:spPr>
          <a:xfrm>
            <a:off x="625500" y="3782050"/>
            <a:ext cx="8054400" cy="93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520"/>
              <a:t>Which of these five is hardest for you right now?</a:t>
            </a:r>
            <a:endParaRPr b="1" sz="2520"/>
          </a:p>
          <a:p>
            <a:pPr indent="0" lvl="0" marL="0" rtl="0" algn="l">
              <a:spcBef>
                <a:spcPts val="0"/>
              </a:spcBef>
              <a:spcAft>
                <a:spcPts val="0"/>
              </a:spcAft>
              <a:buSzPts val="990"/>
              <a:buNone/>
            </a:pPr>
            <a:r>
              <a:t/>
            </a:r>
            <a:endParaRPr b="1" sz="2520"/>
          </a:p>
          <a:p>
            <a:pPr indent="0" lvl="0" marL="0" rtl="0" algn="l">
              <a:spcBef>
                <a:spcPts val="0"/>
              </a:spcBef>
              <a:spcAft>
                <a:spcPts val="0"/>
              </a:spcAft>
              <a:buSzPts val="990"/>
              <a:buNone/>
            </a:pPr>
            <a:r>
              <a:t/>
            </a:r>
            <a:endParaRPr b="1" sz="252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41"/>
          <p:cNvSpPr txBox="1"/>
          <p:nvPr>
            <p:ph type="title"/>
          </p:nvPr>
        </p:nvSpPr>
        <p:spPr>
          <a:xfrm>
            <a:off x="625500" y="677825"/>
            <a:ext cx="8054400" cy="93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520"/>
              <a:t>Why does Paul tell Timothy not to neglect his gift?</a:t>
            </a:r>
            <a:endParaRPr b="1" sz="2520"/>
          </a:p>
          <a:p>
            <a:pPr indent="0" lvl="0" marL="0" rtl="0" algn="l">
              <a:spcBef>
                <a:spcPts val="0"/>
              </a:spcBef>
              <a:spcAft>
                <a:spcPts val="0"/>
              </a:spcAft>
              <a:buSzPts val="990"/>
              <a:buNone/>
            </a:pPr>
            <a:r>
              <a:t/>
            </a:r>
            <a:endParaRPr b="1" sz="2520"/>
          </a:p>
          <a:p>
            <a:pPr indent="0" lvl="0" marL="0" rtl="0" algn="l">
              <a:spcBef>
                <a:spcPts val="0"/>
              </a:spcBef>
              <a:spcAft>
                <a:spcPts val="0"/>
              </a:spcAft>
              <a:buSzPts val="990"/>
              <a:buNone/>
            </a:pPr>
            <a:r>
              <a:t/>
            </a:r>
            <a:endParaRPr b="1" sz="2520"/>
          </a:p>
        </p:txBody>
      </p:sp>
      <p:sp>
        <p:nvSpPr>
          <p:cNvPr id="241" name="Google Shape;241;p41"/>
          <p:cNvSpPr txBox="1"/>
          <p:nvPr/>
        </p:nvSpPr>
        <p:spPr>
          <a:xfrm>
            <a:off x="625500" y="1548550"/>
            <a:ext cx="7512900" cy="17490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Char char="●"/>
            </a:pPr>
            <a:r>
              <a:rPr b="1" lang="en" sz="2400">
                <a:solidFill>
                  <a:schemeClr val="dk1"/>
                </a:solidFill>
              </a:rPr>
              <a:t>Gifts grow when they are used</a:t>
            </a:r>
            <a:endParaRPr b="1" sz="2400">
              <a:solidFill>
                <a:schemeClr val="dk1"/>
              </a:solidFill>
            </a:endParaRPr>
          </a:p>
          <a:p>
            <a:pPr indent="-381000" lvl="0" marL="457200" rtl="0" algn="l">
              <a:spcBef>
                <a:spcPts val="0"/>
              </a:spcBef>
              <a:spcAft>
                <a:spcPts val="0"/>
              </a:spcAft>
              <a:buClr>
                <a:schemeClr val="dk1"/>
              </a:buClr>
              <a:buSzPts val="2400"/>
              <a:buChar char="●"/>
            </a:pPr>
            <a:r>
              <a:rPr b="1" lang="en" sz="2400">
                <a:solidFill>
                  <a:schemeClr val="dk1"/>
                </a:solidFill>
              </a:rPr>
              <a:t>Strength grows when it’s trained</a:t>
            </a:r>
            <a:endParaRPr b="1" sz="2400">
              <a:solidFill>
                <a:schemeClr val="dk1"/>
              </a:solidFill>
            </a:endParaRPr>
          </a:p>
          <a:p>
            <a:pPr indent="-381000" lvl="0" marL="457200" rtl="0" algn="l">
              <a:spcBef>
                <a:spcPts val="0"/>
              </a:spcBef>
              <a:spcAft>
                <a:spcPts val="0"/>
              </a:spcAft>
              <a:buClr>
                <a:schemeClr val="dk1"/>
              </a:buClr>
              <a:buSzPts val="2400"/>
              <a:buChar char="●"/>
            </a:pPr>
            <a:r>
              <a:rPr b="1" lang="en" sz="2400">
                <a:solidFill>
                  <a:schemeClr val="dk1"/>
                </a:solidFill>
              </a:rPr>
              <a:t>Skills grow when they are practiced</a:t>
            </a:r>
            <a:endParaRPr b="1" sz="2400">
              <a:solidFill>
                <a:schemeClr val="dk1"/>
              </a:solidFill>
            </a:endParaRPr>
          </a:p>
          <a:p>
            <a:pPr indent="-381000" lvl="0" marL="457200" rtl="0" algn="l">
              <a:spcBef>
                <a:spcPts val="0"/>
              </a:spcBef>
              <a:spcAft>
                <a:spcPts val="0"/>
              </a:spcAft>
              <a:buClr>
                <a:schemeClr val="dk1"/>
              </a:buClr>
              <a:buSzPts val="2400"/>
              <a:buChar char="●"/>
            </a:pPr>
            <a:r>
              <a:rPr b="1" lang="en" sz="2400">
                <a:solidFill>
                  <a:schemeClr val="dk1"/>
                </a:solidFill>
              </a:rPr>
              <a:t>Godliness grows when its exercised! </a:t>
            </a:r>
            <a:endParaRPr b="1" sz="2400">
              <a:solidFill>
                <a:schemeClr val="dk1"/>
              </a:solidFill>
            </a:endParaRPr>
          </a:p>
          <a:p>
            <a:pPr indent="0" lvl="0" marL="0" rtl="0" algn="l">
              <a:spcBef>
                <a:spcPts val="0"/>
              </a:spcBef>
              <a:spcAft>
                <a:spcPts val="0"/>
              </a:spcAft>
              <a:buNone/>
            </a:pPr>
            <a:r>
              <a:t/>
            </a:r>
            <a:endParaRPr b="1" sz="2400">
              <a:solidFill>
                <a:schemeClr val="dk1"/>
              </a:solidFill>
            </a:endParaRPr>
          </a:p>
          <a:p>
            <a:pPr indent="0" lvl="0" marL="0" rtl="0" algn="l">
              <a:spcBef>
                <a:spcPts val="0"/>
              </a:spcBef>
              <a:spcAft>
                <a:spcPts val="0"/>
              </a:spcAft>
              <a:buNone/>
            </a:pPr>
            <a:r>
              <a:t/>
            </a:r>
            <a:endParaRPr b="1" sz="2400">
              <a:solidFill>
                <a:schemeClr val="dk1"/>
              </a:solidFill>
            </a:endParaRPr>
          </a:p>
        </p:txBody>
      </p:sp>
      <p:sp>
        <p:nvSpPr>
          <p:cNvPr id="242" name="Google Shape;242;p41"/>
          <p:cNvSpPr txBox="1"/>
          <p:nvPr>
            <p:ph type="title"/>
          </p:nvPr>
        </p:nvSpPr>
        <p:spPr>
          <a:xfrm>
            <a:off x="625500" y="3384475"/>
            <a:ext cx="8054400" cy="62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520"/>
              <a:t>CHARACTER BEFORE </a:t>
            </a:r>
            <a:r>
              <a:rPr b="1" lang="en" sz="2520"/>
              <a:t>COMPETENCY</a:t>
            </a:r>
            <a:r>
              <a:rPr b="1" lang="en" sz="2520"/>
              <a:t>! </a:t>
            </a:r>
            <a:endParaRPr b="1" sz="2520"/>
          </a:p>
          <a:p>
            <a:pPr indent="0" lvl="0" marL="0" rtl="0" algn="l">
              <a:spcBef>
                <a:spcPts val="0"/>
              </a:spcBef>
              <a:spcAft>
                <a:spcPts val="0"/>
              </a:spcAft>
              <a:buSzPts val="990"/>
              <a:buNone/>
            </a:pPr>
            <a:r>
              <a:t/>
            </a:r>
            <a:endParaRPr b="1" sz="2520"/>
          </a:p>
          <a:p>
            <a:pPr indent="0" lvl="0" marL="0" rtl="0" algn="l">
              <a:spcBef>
                <a:spcPts val="0"/>
              </a:spcBef>
              <a:spcAft>
                <a:spcPts val="0"/>
              </a:spcAft>
              <a:buSzPts val="990"/>
              <a:buNone/>
            </a:pPr>
            <a:r>
              <a:t/>
            </a:r>
            <a:endParaRPr b="1" sz="2520"/>
          </a:p>
        </p:txBody>
      </p:sp>
      <p:sp>
        <p:nvSpPr>
          <p:cNvPr id="243" name="Google Shape;243;p41"/>
          <p:cNvSpPr txBox="1"/>
          <p:nvPr>
            <p:ph type="title"/>
          </p:nvPr>
        </p:nvSpPr>
        <p:spPr>
          <a:xfrm>
            <a:off x="625500" y="4010875"/>
            <a:ext cx="8054400" cy="62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520"/>
              <a:t>Sound Living is </a:t>
            </a:r>
            <a:r>
              <a:rPr b="1" lang="en" sz="2520"/>
              <a:t>intentional</a:t>
            </a:r>
            <a:r>
              <a:rPr b="1" lang="en" sz="2520"/>
              <a:t> progress toward Christ! </a:t>
            </a:r>
            <a:endParaRPr b="1" sz="2520"/>
          </a:p>
          <a:p>
            <a:pPr indent="0" lvl="0" marL="0" rtl="0" algn="l">
              <a:spcBef>
                <a:spcPts val="0"/>
              </a:spcBef>
              <a:spcAft>
                <a:spcPts val="0"/>
              </a:spcAft>
              <a:buSzPts val="990"/>
              <a:buNone/>
            </a:pPr>
            <a:r>
              <a:t/>
            </a:r>
            <a:endParaRPr b="1" sz="2520"/>
          </a:p>
          <a:p>
            <a:pPr indent="0" lvl="0" marL="0" rtl="0" algn="l">
              <a:spcBef>
                <a:spcPts val="0"/>
              </a:spcBef>
              <a:spcAft>
                <a:spcPts val="0"/>
              </a:spcAft>
              <a:buSzPts val="990"/>
              <a:buNone/>
            </a:pPr>
            <a:r>
              <a:t/>
            </a:r>
            <a:endParaRPr b="1" sz="252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2"/>
          <p:cNvSpPr txBox="1"/>
          <p:nvPr>
            <p:ph type="title"/>
          </p:nvPr>
        </p:nvSpPr>
        <p:spPr>
          <a:xfrm>
            <a:off x="2067000" y="1869325"/>
            <a:ext cx="4752900" cy="134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5120"/>
              <a:t>1 Timothy 4:16</a:t>
            </a:r>
            <a:endParaRPr b="1" sz="5120"/>
          </a:p>
        </p:txBody>
      </p:sp>
      <p:sp>
        <p:nvSpPr>
          <p:cNvPr id="249" name="Google Shape;249;p42"/>
          <p:cNvSpPr txBox="1"/>
          <p:nvPr/>
        </p:nvSpPr>
        <p:spPr>
          <a:xfrm>
            <a:off x="491100" y="491100"/>
            <a:ext cx="7904700" cy="97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LIFE AND DOCTRINE</a:t>
            </a:r>
            <a:endParaRPr b="1" sz="2400">
              <a:solidFill>
                <a:schemeClr val="dk1"/>
              </a:solidFill>
            </a:endParaRPr>
          </a:p>
        </p:txBody>
      </p:sp>
      <p:sp>
        <p:nvSpPr>
          <p:cNvPr id="250" name="Google Shape;250;p42"/>
          <p:cNvSpPr txBox="1"/>
          <p:nvPr/>
        </p:nvSpPr>
        <p:spPr>
          <a:xfrm>
            <a:off x="5542925" y="3623450"/>
            <a:ext cx="3273600" cy="97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400">
              <a:solidFill>
                <a:schemeClr val="dk1"/>
              </a:solidFill>
            </a:endParaRPr>
          </a:p>
        </p:txBody>
      </p:sp>
      <p:sp>
        <p:nvSpPr>
          <p:cNvPr id="251" name="Google Shape;251;p42"/>
          <p:cNvSpPr txBox="1"/>
          <p:nvPr/>
        </p:nvSpPr>
        <p:spPr>
          <a:xfrm>
            <a:off x="754350" y="3379675"/>
            <a:ext cx="7635300" cy="97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Why do you think Paul puts life before doctrine?</a:t>
            </a:r>
            <a:endParaRPr b="1" sz="24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3"/>
          <p:cNvSpPr txBox="1"/>
          <p:nvPr>
            <p:ph type="title"/>
          </p:nvPr>
        </p:nvSpPr>
        <p:spPr>
          <a:xfrm>
            <a:off x="625500" y="677825"/>
            <a:ext cx="8054400" cy="93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520"/>
              <a:t>Life is where the fruit is!</a:t>
            </a:r>
            <a:endParaRPr b="1" sz="2520"/>
          </a:p>
          <a:p>
            <a:pPr indent="0" lvl="0" marL="0" rtl="0" algn="l">
              <a:spcBef>
                <a:spcPts val="0"/>
              </a:spcBef>
              <a:spcAft>
                <a:spcPts val="0"/>
              </a:spcAft>
              <a:buSzPts val="990"/>
              <a:buNone/>
            </a:pPr>
            <a:r>
              <a:t/>
            </a:r>
            <a:endParaRPr b="1" sz="2520"/>
          </a:p>
          <a:p>
            <a:pPr indent="0" lvl="0" marL="0" rtl="0" algn="l">
              <a:spcBef>
                <a:spcPts val="0"/>
              </a:spcBef>
              <a:spcAft>
                <a:spcPts val="0"/>
              </a:spcAft>
              <a:buSzPts val="990"/>
              <a:buNone/>
            </a:pPr>
            <a:r>
              <a:t/>
            </a:r>
            <a:endParaRPr b="1" sz="2520"/>
          </a:p>
        </p:txBody>
      </p:sp>
      <p:sp>
        <p:nvSpPr>
          <p:cNvPr id="257" name="Google Shape;257;p43"/>
          <p:cNvSpPr txBox="1"/>
          <p:nvPr/>
        </p:nvSpPr>
        <p:spPr>
          <a:xfrm>
            <a:off x="625500" y="1548550"/>
            <a:ext cx="7512900" cy="17490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Char char="●"/>
            </a:pPr>
            <a:r>
              <a:rPr b="1" lang="en" sz="2400">
                <a:solidFill>
                  <a:schemeClr val="dk1"/>
                </a:solidFill>
              </a:rPr>
              <a:t>Pay attention </a:t>
            </a:r>
            <a:endParaRPr b="1" sz="2400">
              <a:solidFill>
                <a:schemeClr val="dk1"/>
              </a:solidFill>
            </a:endParaRPr>
          </a:p>
          <a:p>
            <a:pPr indent="-381000" lvl="0" marL="457200" rtl="0" algn="l">
              <a:spcBef>
                <a:spcPts val="0"/>
              </a:spcBef>
              <a:spcAft>
                <a:spcPts val="0"/>
              </a:spcAft>
              <a:buClr>
                <a:schemeClr val="dk1"/>
              </a:buClr>
              <a:buSzPts val="2400"/>
              <a:buChar char="●"/>
            </a:pPr>
            <a:r>
              <a:rPr b="1" lang="en" sz="2400">
                <a:solidFill>
                  <a:schemeClr val="dk1"/>
                </a:solidFill>
              </a:rPr>
              <a:t>Examine yourself</a:t>
            </a:r>
            <a:endParaRPr b="1" sz="2400">
              <a:solidFill>
                <a:schemeClr val="dk1"/>
              </a:solidFill>
            </a:endParaRPr>
          </a:p>
          <a:p>
            <a:pPr indent="-381000" lvl="0" marL="457200" rtl="0" algn="l">
              <a:spcBef>
                <a:spcPts val="0"/>
              </a:spcBef>
              <a:spcAft>
                <a:spcPts val="0"/>
              </a:spcAft>
              <a:buClr>
                <a:schemeClr val="dk1"/>
              </a:buClr>
              <a:buSzPts val="2400"/>
              <a:buChar char="●"/>
            </a:pPr>
            <a:r>
              <a:rPr b="1" lang="en" sz="2400">
                <a:solidFill>
                  <a:schemeClr val="dk1"/>
                </a:solidFill>
              </a:rPr>
              <a:t>Stay alert</a:t>
            </a:r>
            <a:endParaRPr b="1" sz="2400">
              <a:solidFill>
                <a:schemeClr val="dk1"/>
              </a:solidFill>
            </a:endParaRPr>
          </a:p>
          <a:p>
            <a:pPr indent="-381000" lvl="0" marL="457200" rtl="0" algn="l">
              <a:spcBef>
                <a:spcPts val="0"/>
              </a:spcBef>
              <a:spcAft>
                <a:spcPts val="0"/>
              </a:spcAft>
              <a:buClr>
                <a:schemeClr val="dk1"/>
              </a:buClr>
              <a:buSzPts val="2400"/>
              <a:buChar char="●"/>
            </a:pPr>
            <a:r>
              <a:rPr b="1" lang="en" sz="2400">
                <a:solidFill>
                  <a:schemeClr val="dk1"/>
                </a:solidFill>
              </a:rPr>
              <a:t>Keep growing</a:t>
            </a:r>
            <a:endParaRPr b="1" sz="2400">
              <a:solidFill>
                <a:schemeClr val="dk1"/>
              </a:solidFill>
            </a:endParaRPr>
          </a:p>
          <a:p>
            <a:pPr indent="-381000" lvl="0" marL="457200" rtl="0" algn="l">
              <a:spcBef>
                <a:spcPts val="0"/>
              </a:spcBef>
              <a:spcAft>
                <a:spcPts val="0"/>
              </a:spcAft>
              <a:buClr>
                <a:schemeClr val="dk1"/>
              </a:buClr>
              <a:buSzPts val="2400"/>
              <a:buChar char="●"/>
            </a:pPr>
            <a:r>
              <a:rPr b="1" lang="en" sz="2400">
                <a:solidFill>
                  <a:schemeClr val="dk1"/>
                </a:solidFill>
              </a:rPr>
              <a:t>Keep training</a:t>
            </a:r>
            <a:endParaRPr b="1" sz="2400">
              <a:solidFill>
                <a:schemeClr val="dk1"/>
              </a:solidFill>
            </a:endParaRPr>
          </a:p>
          <a:p>
            <a:pPr indent="-381000" lvl="0" marL="457200" rtl="0" algn="l">
              <a:spcBef>
                <a:spcPts val="0"/>
              </a:spcBef>
              <a:spcAft>
                <a:spcPts val="0"/>
              </a:spcAft>
              <a:buClr>
                <a:schemeClr val="dk1"/>
              </a:buClr>
              <a:buSzPts val="2400"/>
              <a:buChar char="●"/>
            </a:pPr>
            <a:r>
              <a:rPr b="1" lang="en" sz="2400">
                <a:solidFill>
                  <a:schemeClr val="dk1"/>
                </a:solidFill>
              </a:rPr>
              <a:t>Keep following Christ!</a:t>
            </a:r>
            <a:endParaRPr b="1" sz="2400">
              <a:solidFill>
                <a:schemeClr val="dk1"/>
              </a:solidFill>
            </a:endParaRPr>
          </a:p>
          <a:p>
            <a:pPr indent="0" lvl="0" marL="0" rtl="0" algn="l">
              <a:spcBef>
                <a:spcPts val="0"/>
              </a:spcBef>
              <a:spcAft>
                <a:spcPts val="0"/>
              </a:spcAft>
              <a:buNone/>
            </a:pPr>
            <a:r>
              <a:t/>
            </a:r>
            <a:endParaRPr b="1" sz="2400">
              <a:solidFill>
                <a:schemeClr val="dk1"/>
              </a:solidFill>
            </a:endParaRPr>
          </a:p>
        </p:txBody>
      </p:sp>
      <p:sp>
        <p:nvSpPr>
          <p:cNvPr id="258" name="Google Shape;258;p43"/>
          <p:cNvSpPr txBox="1"/>
          <p:nvPr>
            <p:ph type="title"/>
          </p:nvPr>
        </p:nvSpPr>
        <p:spPr>
          <a:xfrm>
            <a:off x="625500" y="4010875"/>
            <a:ext cx="8054400" cy="62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520"/>
              <a:t>Why is perseverance </a:t>
            </a:r>
            <a:r>
              <a:rPr b="1" lang="en" sz="2520"/>
              <a:t>necessary</a:t>
            </a:r>
            <a:r>
              <a:rPr b="1" lang="en" sz="2520"/>
              <a:t>?</a:t>
            </a:r>
            <a:endParaRPr b="1" sz="2520"/>
          </a:p>
          <a:p>
            <a:pPr indent="0" lvl="0" marL="0" rtl="0" algn="l">
              <a:spcBef>
                <a:spcPts val="0"/>
              </a:spcBef>
              <a:spcAft>
                <a:spcPts val="0"/>
              </a:spcAft>
              <a:buSzPts val="990"/>
              <a:buNone/>
            </a:pPr>
            <a:r>
              <a:t/>
            </a:r>
            <a:endParaRPr b="1" sz="252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4"/>
          <p:cNvSpPr txBox="1"/>
          <p:nvPr>
            <p:ph type="title"/>
          </p:nvPr>
        </p:nvSpPr>
        <p:spPr>
          <a:xfrm>
            <a:off x="625500" y="677825"/>
            <a:ext cx="8054400" cy="382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520"/>
              <a:t>Nobody accidentally becomes godly! </a:t>
            </a:r>
            <a:endParaRPr b="1" sz="2520"/>
          </a:p>
          <a:p>
            <a:pPr indent="0" lvl="0" marL="0" rtl="0" algn="l">
              <a:spcBef>
                <a:spcPts val="0"/>
              </a:spcBef>
              <a:spcAft>
                <a:spcPts val="0"/>
              </a:spcAft>
              <a:buSzPts val="990"/>
              <a:buNone/>
            </a:pPr>
            <a:r>
              <a:t/>
            </a:r>
            <a:endParaRPr b="1" sz="2520"/>
          </a:p>
          <a:p>
            <a:pPr indent="0" lvl="0" marL="0" rtl="0" algn="l">
              <a:spcBef>
                <a:spcPts val="0"/>
              </a:spcBef>
              <a:spcAft>
                <a:spcPts val="0"/>
              </a:spcAft>
              <a:buClr>
                <a:schemeClr val="dk1"/>
              </a:buClr>
              <a:buSzPts val="1100"/>
              <a:buFont typeface="Arial"/>
              <a:buNone/>
            </a:pPr>
            <a:r>
              <a:rPr b="1" lang="en" sz="2400"/>
              <a:t>Nobody accidentally becomes spiritually mature.</a:t>
            </a:r>
            <a:endParaRPr b="1" sz="2400"/>
          </a:p>
          <a:p>
            <a:pPr indent="0" lvl="0" marL="0" rtl="0" algn="l">
              <a:spcBef>
                <a:spcPts val="0"/>
              </a:spcBef>
              <a:spcAft>
                <a:spcPts val="0"/>
              </a:spcAft>
              <a:buSzPts val="990"/>
              <a:buNone/>
            </a:pPr>
            <a:r>
              <a:t/>
            </a:r>
            <a:endParaRPr b="1" sz="2520"/>
          </a:p>
          <a:p>
            <a:pPr indent="0" lvl="0" marL="0" rtl="0" algn="l">
              <a:spcBef>
                <a:spcPts val="0"/>
              </a:spcBef>
              <a:spcAft>
                <a:spcPts val="0"/>
              </a:spcAft>
              <a:buSzPts val="990"/>
              <a:buNone/>
            </a:pPr>
            <a:r>
              <a:rPr b="1" lang="en" sz="2520"/>
              <a:t>Training requires consistency.</a:t>
            </a:r>
            <a:endParaRPr b="1" sz="2520"/>
          </a:p>
          <a:p>
            <a:pPr indent="0" lvl="0" marL="0" rtl="0" algn="l">
              <a:spcBef>
                <a:spcPts val="0"/>
              </a:spcBef>
              <a:spcAft>
                <a:spcPts val="0"/>
              </a:spcAft>
              <a:buSzPts val="990"/>
              <a:buNone/>
            </a:pPr>
            <a:r>
              <a:t/>
            </a:r>
            <a:endParaRPr b="1" sz="2520"/>
          </a:p>
          <a:p>
            <a:pPr indent="0" lvl="0" marL="0" rtl="0" algn="l">
              <a:spcBef>
                <a:spcPts val="0"/>
              </a:spcBef>
              <a:spcAft>
                <a:spcPts val="0"/>
              </a:spcAft>
              <a:buSzPts val="990"/>
              <a:buNone/>
            </a:pPr>
            <a:r>
              <a:rPr b="1" lang="en" sz="2520"/>
              <a:t>Training requires perseverance.</a:t>
            </a:r>
            <a:endParaRPr b="1" sz="2520"/>
          </a:p>
          <a:p>
            <a:pPr indent="0" lvl="0" marL="0" rtl="0" algn="l">
              <a:spcBef>
                <a:spcPts val="0"/>
              </a:spcBef>
              <a:spcAft>
                <a:spcPts val="0"/>
              </a:spcAft>
              <a:buSzPts val="990"/>
              <a:buNone/>
            </a:pPr>
            <a:r>
              <a:t/>
            </a:r>
            <a:endParaRPr b="1" sz="2520"/>
          </a:p>
          <a:p>
            <a:pPr indent="0" lvl="0" marL="0" rtl="0" algn="l">
              <a:spcBef>
                <a:spcPts val="0"/>
              </a:spcBef>
              <a:spcAft>
                <a:spcPts val="0"/>
              </a:spcAft>
              <a:buSzPts val="990"/>
              <a:buNone/>
            </a:pPr>
            <a:r>
              <a:rPr b="1" lang="en" sz="2520"/>
              <a:t>Training requires commitment.</a:t>
            </a:r>
            <a:endParaRPr b="1" sz="2520"/>
          </a:p>
          <a:p>
            <a:pPr indent="0" lvl="0" marL="0" rtl="0" algn="l">
              <a:spcBef>
                <a:spcPts val="0"/>
              </a:spcBef>
              <a:spcAft>
                <a:spcPts val="0"/>
              </a:spcAft>
              <a:buSzPts val="990"/>
              <a:buNone/>
            </a:pPr>
            <a:r>
              <a:t/>
            </a:r>
            <a:endParaRPr b="1" sz="252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DISCUSSION QUESTIONS:</a:t>
            </a:r>
            <a:endParaRPr b="1"/>
          </a:p>
        </p:txBody>
      </p:sp>
      <p:sp>
        <p:nvSpPr>
          <p:cNvPr id="269" name="Google Shape;269;p45"/>
          <p:cNvSpPr txBox="1"/>
          <p:nvPr>
            <p:ph idx="1" type="body"/>
          </p:nvPr>
        </p:nvSpPr>
        <p:spPr>
          <a:xfrm>
            <a:off x="311700" y="1017725"/>
            <a:ext cx="7803300" cy="3372300"/>
          </a:xfrm>
          <a:prstGeom prst="rect">
            <a:avLst/>
          </a:prstGeom>
        </p:spPr>
        <p:txBody>
          <a:bodyPr anchorCtr="0" anchor="t" bIns="91425" lIns="91425" spcFirstLastPara="1" rIns="91425" wrap="square" tIns="91425">
            <a:noAutofit/>
          </a:bodyPr>
          <a:lstStyle/>
          <a:p>
            <a:pPr indent="-387350" lvl="0" marL="457200" rtl="0" algn="l">
              <a:lnSpc>
                <a:spcPct val="105000"/>
              </a:lnSpc>
              <a:spcBef>
                <a:spcPts val="0"/>
              </a:spcBef>
              <a:spcAft>
                <a:spcPts val="0"/>
              </a:spcAft>
              <a:buClr>
                <a:schemeClr val="dk1"/>
              </a:buClr>
              <a:buSzPts val="2500"/>
              <a:buAutoNum type="arabicPeriod"/>
            </a:pPr>
            <a:r>
              <a:rPr lang="en" sz="2500">
                <a:solidFill>
                  <a:schemeClr val="dk1"/>
                </a:solidFill>
              </a:rPr>
              <a:t>W</a:t>
            </a:r>
            <a:r>
              <a:rPr lang="en" sz="2500">
                <a:solidFill>
                  <a:schemeClr val="dk1"/>
                </a:solidFill>
              </a:rPr>
              <a:t>hat’s one spiritual habit you can be more intentional about to grow in your godliness.</a:t>
            </a:r>
            <a:endParaRPr sz="2500">
              <a:solidFill>
                <a:schemeClr val="dk1"/>
              </a:solidFill>
            </a:endParaRPr>
          </a:p>
          <a:p>
            <a:pPr indent="-387350" lvl="0" marL="457200" rtl="0" algn="l">
              <a:lnSpc>
                <a:spcPct val="105000"/>
              </a:lnSpc>
              <a:spcBef>
                <a:spcPts val="0"/>
              </a:spcBef>
              <a:spcAft>
                <a:spcPts val="0"/>
              </a:spcAft>
              <a:buClr>
                <a:schemeClr val="dk1"/>
              </a:buClr>
              <a:buSzPts val="2500"/>
              <a:buAutoNum type="arabicPeriod"/>
            </a:pPr>
            <a:r>
              <a:rPr lang="en" sz="2500">
                <a:solidFill>
                  <a:schemeClr val="dk1"/>
                </a:solidFill>
              </a:rPr>
              <a:t>What spiritual gift(s) has God given you that you can train? How can you train your gift this week?</a:t>
            </a:r>
            <a:endParaRPr sz="2500">
              <a:solidFill>
                <a:schemeClr val="dk1"/>
              </a:solidFill>
            </a:endParaRPr>
          </a:p>
          <a:p>
            <a:pPr indent="-387350" lvl="0" marL="457200" rtl="0" algn="l">
              <a:lnSpc>
                <a:spcPct val="105000"/>
              </a:lnSpc>
              <a:spcBef>
                <a:spcPts val="0"/>
              </a:spcBef>
              <a:spcAft>
                <a:spcPts val="0"/>
              </a:spcAft>
              <a:buClr>
                <a:schemeClr val="dk1"/>
              </a:buClr>
              <a:buSzPts val="2500"/>
              <a:buAutoNum type="arabicPeriod"/>
            </a:pPr>
            <a:r>
              <a:rPr lang="en" sz="2500">
                <a:solidFill>
                  <a:schemeClr val="dk1"/>
                </a:solidFill>
              </a:rPr>
              <a:t>Which area in verse 12, do you need to grow the most in right now? How can you train in that area?</a:t>
            </a:r>
            <a:endParaRPr sz="2500">
              <a:solidFill>
                <a:schemeClr val="dk1"/>
              </a:solidFill>
            </a:endParaRPr>
          </a:p>
          <a:p>
            <a:pPr indent="0" lvl="0" marL="0" rtl="0" algn="l">
              <a:lnSpc>
                <a:spcPct val="105000"/>
              </a:lnSpc>
              <a:spcBef>
                <a:spcPts val="1200"/>
              </a:spcBef>
              <a:spcAft>
                <a:spcPts val="0"/>
              </a:spcAft>
              <a:buNone/>
            </a:pPr>
            <a:r>
              <a:rPr b="1" lang="en" sz="2100">
                <a:solidFill>
                  <a:schemeClr val="dk1"/>
                </a:solidFill>
              </a:rPr>
              <a:t>Verse 12 qualities</a:t>
            </a:r>
            <a:r>
              <a:rPr b="1" lang="en" sz="2100">
                <a:solidFill>
                  <a:schemeClr val="dk1"/>
                </a:solidFill>
              </a:rPr>
              <a:t>:</a:t>
            </a:r>
            <a:r>
              <a:rPr lang="en" sz="2100">
                <a:solidFill>
                  <a:schemeClr val="dk1"/>
                </a:solidFill>
              </a:rPr>
              <a:t> Speech, Conduct, Love for God, Love for Others, Faith, or Purity.</a:t>
            </a:r>
            <a:endParaRPr sz="2100">
              <a:solidFill>
                <a:schemeClr val="dk1"/>
              </a:solidFill>
            </a:endParaRPr>
          </a:p>
          <a:p>
            <a:pPr indent="0" lvl="0" marL="0" rtl="0" algn="l">
              <a:lnSpc>
                <a:spcPct val="105000"/>
              </a:lnSpc>
              <a:spcBef>
                <a:spcPts val="1200"/>
              </a:spcBef>
              <a:spcAft>
                <a:spcPts val="0"/>
              </a:spcAft>
              <a:buNone/>
            </a:pPr>
            <a:r>
              <a:t/>
            </a:r>
            <a:endParaRPr sz="2600">
              <a:solidFill>
                <a:schemeClr val="dk1"/>
              </a:solidFill>
            </a:endParaRPr>
          </a:p>
          <a:p>
            <a:pPr indent="0" lvl="0" marL="0" rtl="0" algn="l">
              <a:lnSpc>
                <a:spcPct val="105000"/>
              </a:lnSpc>
              <a:spcBef>
                <a:spcPts val="1200"/>
              </a:spcBef>
              <a:spcAft>
                <a:spcPts val="1200"/>
              </a:spcAft>
              <a:buNone/>
            </a:pPr>
            <a:r>
              <a:t/>
            </a:r>
            <a:endParaRPr sz="2600">
              <a:solidFill>
                <a:schemeClr val="dk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SOUND LIVING IS NOT ACCIDENTAL</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SOUND LIVING IS INTENTIONAL!</a:t>
            </a:r>
            <a:endParaRPr b="1"/>
          </a:p>
        </p:txBody>
      </p:sp>
      <p:sp>
        <p:nvSpPr>
          <p:cNvPr id="275" name="Google Shape;275;p46"/>
          <p:cNvSpPr txBox="1"/>
          <p:nvPr>
            <p:ph idx="1" type="body"/>
          </p:nvPr>
        </p:nvSpPr>
        <p:spPr>
          <a:xfrm>
            <a:off x="311700" y="1863100"/>
            <a:ext cx="8317800" cy="22881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2100">
                <a:solidFill>
                  <a:schemeClr val="dk1"/>
                </a:solidFill>
              </a:rPr>
              <a:t>Godliness is pursued.</a:t>
            </a:r>
            <a:endParaRPr sz="2100">
              <a:solidFill>
                <a:schemeClr val="dk1"/>
              </a:solidFill>
            </a:endParaRPr>
          </a:p>
          <a:p>
            <a:pPr indent="0" lvl="0" marL="0" rtl="0" algn="l">
              <a:lnSpc>
                <a:spcPct val="105000"/>
              </a:lnSpc>
              <a:spcBef>
                <a:spcPts val="1200"/>
              </a:spcBef>
              <a:spcAft>
                <a:spcPts val="0"/>
              </a:spcAft>
              <a:buNone/>
            </a:pPr>
            <a:r>
              <a:rPr lang="en" sz="2100">
                <a:solidFill>
                  <a:schemeClr val="dk1"/>
                </a:solidFill>
              </a:rPr>
              <a:t>Godliness is practiced.</a:t>
            </a:r>
            <a:endParaRPr sz="2100">
              <a:solidFill>
                <a:schemeClr val="dk1"/>
              </a:solidFill>
            </a:endParaRPr>
          </a:p>
          <a:p>
            <a:pPr indent="0" lvl="0" marL="0" rtl="0" algn="l">
              <a:lnSpc>
                <a:spcPct val="105000"/>
              </a:lnSpc>
              <a:spcBef>
                <a:spcPts val="1200"/>
              </a:spcBef>
              <a:spcAft>
                <a:spcPts val="0"/>
              </a:spcAft>
              <a:buNone/>
            </a:pPr>
            <a:r>
              <a:rPr lang="en" sz="2100">
                <a:solidFill>
                  <a:schemeClr val="dk1"/>
                </a:solidFill>
              </a:rPr>
              <a:t>Godliness is empowered by the Holy Spirit. (Stay Humble)</a:t>
            </a:r>
            <a:endParaRPr sz="2100">
              <a:solidFill>
                <a:schemeClr val="dk1"/>
              </a:solidFill>
            </a:endParaRPr>
          </a:p>
          <a:p>
            <a:pPr indent="0" lvl="0" marL="0" rtl="0" algn="l">
              <a:lnSpc>
                <a:spcPct val="105000"/>
              </a:lnSpc>
              <a:spcBef>
                <a:spcPts val="1200"/>
              </a:spcBef>
              <a:spcAft>
                <a:spcPts val="0"/>
              </a:spcAft>
              <a:buNone/>
            </a:pPr>
            <a:r>
              <a:rPr lang="en" sz="2100">
                <a:solidFill>
                  <a:schemeClr val="dk1"/>
                </a:solidFill>
              </a:rPr>
              <a:t>Godliness is displayed in a life that </a:t>
            </a:r>
            <a:r>
              <a:rPr lang="en" sz="2100">
                <a:solidFill>
                  <a:schemeClr val="dk1"/>
                </a:solidFill>
              </a:rPr>
              <a:t>increasingly</a:t>
            </a:r>
            <a:r>
              <a:rPr lang="en" sz="2100">
                <a:solidFill>
                  <a:schemeClr val="dk1"/>
                </a:solidFill>
              </a:rPr>
              <a:t> reflects Jesus Christ!</a:t>
            </a:r>
            <a:endParaRPr sz="2100">
              <a:solidFill>
                <a:schemeClr val="dk1"/>
              </a:solidFill>
            </a:endParaRPr>
          </a:p>
          <a:p>
            <a:pPr indent="0" lvl="0" marL="0" rtl="0" algn="l">
              <a:lnSpc>
                <a:spcPct val="105000"/>
              </a:lnSpc>
              <a:spcBef>
                <a:spcPts val="1200"/>
              </a:spcBef>
              <a:spcAft>
                <a:spcPts val="0"/>
              </a:spcAft>
              <a:buNone/>
            </a:pPr>
            <a:r>
              <a:t/>
            </a:r>
            <a:endParaRPr sz="2100">
              <a:solidFill>
                <a:schemeClr val="dk1"/>
              </a:solidFill>
            </a:endParaRPr>
          </a:p>
          <a:p>
            <a:pPr indent="0" lvl="0" marL="0" rtl="0" algn="l">
              <a:lnSpc>
                <a:spcPct val="105000"/>
              </a:lnSpc>
              <a:spcBef>
                <a:spcPts val="1200"/>
              </a:spcBef>
              <a:spcAft>
                <a:spcPts val="0"/>
              </a:spcAft>
              <a:buNone/>
            </a:pPr>
            <a:r>
              <a:t/>
            </a:r>
            <a:endParaRPr sz="2100">
              <a:solidFill>
                <a:schemeClr val="dk1"/>
              </a:solidFill>
            </a:endParaRPr>
          </a:p>
          <a:p>
            <a:pPr indent="0" lvl="0" marL="0" rtl="0" algn="l">
              <a:lnSpc>
                <a:spcPct val="105000"/>
              </a:lnSpc>
              <a:spcBef>
                <a:spcPts val="1200"/>
              </a:spcBef>
              <a:spcAft>
                <a:spcPts val="0"/>
              </a:spcAft>
              <a:buNone/>
            </a:pPr>
            <a:r>
              <a:t/>
            </a:r>
            <a:endParaRPr sz="2600">
              <a:solidFill>
                <a:schemeClr val="dk1"/>
              </a:solidFill>
            </a:endParaRPr>
          </a:p>
          <a:p>
            <a:pPr indent="0" lvl="0" marL="0" rtl="0" algn="l">
              <a:lnSpc>
                <a:spcPct val="105000"/>
              </a:lnSpc>
              <a:spcBef>
                <a:spcPts val="1200"/>
              </a:spcBef>
              <a:spcAft>
                <a:spcPts val="1200"/>
              </a:spcAft>
              <a:buNone/>
            </a:pPr>
            <a:r>
              <a:t/>
            </a:r>
            <a:endParaRPr sz="2600">
              <a:solidFill>
                <a:schemeClr val="dk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But wait there’s more!</a:t>
            </a:r>
            <a:endParaRPr b="1"/>
          </a:p>
        </p:txBody>
      </p:sp>
      <p:sp>
        <p:nvSpPr>
          <p:cNvPr id="281" name="Google Shape;281;p47"/>
          <p:cNvSpPr txBox="1"/>
          <p:nvPr>
            <p:ph idx="1" type="body"/>
          </p:nvPr>
        </p:nvSpPr>
        <p:spPr>
          <a:xfrm>
            <a:off x="311700" y="1531800"/>
            <a:ext cx="8317800" cy="20580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2100">
                <a:solidFill>
                  <a:schemeClr val="dk1"/>
                </a:solidFill>
              </a:rPr>
              <a:t>SOUND DOCTRINE</a:t>
            </a:r>
            <a:endParaRPr sz="2100">
              <a:solidFill>
                <a:schemeClr val="dk1"/>
              </a:solidFill>
            </a:endParaRPr>
          </a:p>
          <a:p>
            <a:pPr indent="0" lvl="0" marL="0" rtl="0" algn="l">
              <a:lnSpc>
                <a:spcPct val="105000"/>
              </a:lnSpc>
              <a:spcBef>
                <a:spcPts val="1200"/>
              </a:spcBef>
              <a:spcAft>
                <a:spcPts val="0"/>
              </a:spcAft>
              <a:buNone/>
            </a:pPr>
            <a:r>
              <a:rPr lang="en" sz="2100">
                <a:solidFill>
                  <a:schemeClr val="dk1"/>
                </a:solidFill>
              </a:rPr>
              <a:t>SOUND WORSHIP</a:t>
            </a:r>
            <a:endParaRPr sz="2100">
              <a:solidFill>
                <a:schemeClr val="dk1"/>
              </a:solidFill>
            </a:endParaRPr>
          </a:p>
          <a:p>
            <a:pPr indent="0" lvl="0" marL="0" rtl="0" algn="l">
              <a:lnSpc>
                <a:spcPct val="105000"/>
              </a:lnSpc>
              <a:spcBef>
                <a:spcPts val="1200"/>
              </a:spcBef>
              <a:spcAft>
                <a:spcPts val="0"/>
              </a:spcAft>
              <a:buNone/>
            </a:pPr>
            <a:r>
              <a:rPr lang="en" sz="2100">
                <a:solidFill>
                  <a:schemeClr val="dk1"/>
                </a:solidFill>
              </a:rPr>
              <a:t>SOUND LEADERSHIP</a:t>
            </a:r>
            <a:endParaRPr sz="2100">
              <a:solidFill>
                <a:schemeClr val="dk1"/>
              </a:solidFill>
            </a:endParaRPr>
          </a:p>
          <a:p>
            <a:pPr indent="0" lvl="0" marL="0" rtl="0" algn="l">
              <a:lnSpc>
                <a:spcPct val="105000"/>
              </a:lnSpc>
              <a:spcBef>
                <a:spcPts val="1200"/>
              </a:spcBef>
              <a:spcAft>
                <a:spcPts val="0"/>
              </a:spcAft>
              <a:buNone/>
            </a:pPr>
            <a:r>
              <a:rPr lang="en" sz="2100">
                <a:solidFill>
                  <a:schemeClr val="dk1"/>
                </a:solidFill>
              </a:rPr>
              <a:t>SOUND LIVING</a:t>
            </a:r>
            <a:endParaRPr sz="2100">
              <a:solidFill>
                <a:schemeClr val="dk1"/>
              </a:solidFill>
            </a:endParaRPr>
          </a:p>
          <a:p>
            <a:pPr indent="0" lvl="0" marL="0" rtl="0" algn="l">
              <a:lnSpc>
                <a:spcPct val="105000"/>
              </a:lnSpc>
              <a:spcBef>
                <a:spcPts val="1200"/>
              </a:spcBef>
              <a:spcAft>
                <a:spcPts val="0"/>
              </a:spcAft>
              <a:buNone/>
            </a:pPr>
            <a:r>
              <a:t/>
            </a:r>
            <a:endParaRPr sz="2100">
              <a:solidFill>
                <a:schemeClr val="dk1"/>
              </a:solidFill>
            </a:endParaRPr>
          </a:p>
          <a:p>
            <a:pPr indent="0" lvl="0" marL="0" rtl="0" algn="l">
              <a:lnSpc>
                <a:spcPct val="105000"/>
              </a:lnSpc>
              <a:spcBef>
                <a:spcPts val="1200"/>
              </a:spcBef>
              <a:spcAft>
                <a:spcPts val="0"/>
              </a:spcAft>
              <a:buNone/>
            </a:pPr>
            <a:r>
              <a:t/>
            </a:r>
            <a:endParaRPr sz="2100">
              <a:solidFill>
                <a:schemeClr val="dk1"/>
              </a:solidFill>
            </a:endParaRPr>
          </a:p>
          <a:p>
            <a:pPr indent="0" lvl="0" marL="0" rtl="0" algn="l">
              <a:lnSpc>
                <a:spcPct val="105000"/>
              </a:lnSpc>
              <a:spcBef>
                <a:spcPts val="1200"/>
              </a:spcBef>
              <a:spcAft>
                <a:spcPts val="0"/>
              </a:spcAft>
              <a:buNone/>
            </a:pPr>
            <a:r>
              <a:t/>
            </a:r>
            <a:endParaRPr sz="2600">
              <a:solidFill>
                <a:schemeClr val="dk1"/>
              </a:solidFill>
            </a:endParaRPr>
          </a:p>
          <a:p>
            <a:pPr indent="0" lvl="0" marL="0" rtl="0" algn="l">
              <a:lnSpc>
                <a:spcPct val="105000"/>
              </a:lnSpc>
              <a:spcBef>
                <a:spcPts val="1200"/>
              </a:spcBef>
              <a:spcAft>
                <a:spcPts val="1200"/>
              </a:spcAft>
              <a:buNone/>
            </a:pPr>
            <a:r>
              <a:t/>
            </a:r>
            <a:endParaRPr sz="2600">
              <a:solidFill>
                <a:schemeClr val="dk1"/>
              </a:solidFill>
            </a:endParaRPr>
          </a:p>
        </p:txBody>
      </p:sp>
      <p:sp>
        <p:nvSpPr>
          <p:cNvPr id="282" name="Google Shape;282;p47"/>
          <p:cNvSpPr txBox="1"/>
          <p:nvPr>
            <p:ph idx="1" type="body"/>
          </p:nvPr>
        </p:nvSpPr>
        <p:spPr>
          <a:xfrm>
            <a:off x="413100" y="3519600"/>
            <a:ext cx="8317800" cy="1427100"/>
          </a:xfrm>
          <a:prstGeom prst="rect">
            <a:avLst/>
          </a:prstGeom>
        </p:spPr>
        <p:txBody>
          <a:bodyPr anchorCtr="0" anchor="t" bIns="91425" lIns="91425" spcFirstLastPara="1" rIns="91425" wrap="square" tIns="91425">
            <a:noAutofit/>
          </a:bodyPr>
          <a:lstStyle/>
          <a:p>
            <a:pPr indent="0" lvl="0" marL="0" rtl="0" algn="ctr">
              <a:lnSpc>
                <a:spcPct val="105000"/>
              </a:lnSpc>
              <a:spcBef>
                <a:spcPts val="0"/>
              </a:spcBef>
              <a:spcAft>
                <a:spcPts val="0"/>
              </a:spcAft>
              <a:buNone/>
            </a:pPr>
            <a:r>
              <a:rPr b="1" lang="en" sz="4100">
                <a:solidFill>
                  <a:schemeClr val="dk1"/>
                </a:solidFill>
              </a:rPr>
              <a:t>SOUND RELATIONSHIPS!</a:t>
            </a:r>
            <a:endParaRPr b="1" sz="4100">
              <a:solidFill>
                <a:schemeClr val="dk1"/>
              </a:solidFill>
            </a:endParaRPr>
          </a:p>
          <a:p>
            <a:pPr indent="0" lvl="0" marL="0" rtl="0" algn="l">
              <a:lnSpc>
                <a:spcPct val="105000"/>
              </a:lnSpc>
              <a:spcBef>
                <a:spcPts val="1200"/>
              </a:spcBef>
              <a:spcAft>
                <a:spcPts val="0"/>
              </a:spcAft>
              <a:buNone/>
            </a:pPr>
            <a:r>
              <a:t/>
            </a:r>
            <a:endParaRPr sz="2100">
              <a:solidFill>
                <a:schemeClr val="dk1"/>
              </a:solidFill>
            </a:endParaRPr>
          </a:p>
          <a:p>
            <a:pPr indent="0" lvl="0" marL="0" rtl="0" algn="l">
              <a:lnSpc>
                <a:spcPct val="105000"/>
              </a:lnSpc>
              <a:spcBef>
                <a:spcPts val="1200"/>
              </a:spcBef>
              <a:spcAft>
                <a:spcPts val="0"/>
              </a:spcAft>
              <a:buNone/>
            </a:pPr>
            <a:r>
              <a:t/>
            </a:r>
            <a:endParaRPr sz="2100">
              <a:solidFill>
                <a:schemeClr val="dk1"/>
              </a:solidFill>
            </a:endParaRPr>
          </a:p>
          <a:p>
            <a:pPr indent="0" lvl="0" marL="0" rtl="0" algn="l">
              <a:lnSpc>
                <a:spcPct val="105000"/>
              </a:lnSpc>
              <a:spcBef>
                <a:spcPts val="1200"/>
              </a:spcBef>
              <a:spcAft>
                <a:spcPts val="0"/>
              </a:spcAft>
              <a:buNone/>
            </a:pPr>
            <a:r>
              <a:t/>
            </a:r>
            <a:endParaRPr sz="2600">
              <a:solidFill>
                <a:schemeClr val="dk1"/>
              </a:solidFill>
            </a:endParaRPr>
          </a:p>
          <a:p>
            <a:pPr indent="0" lvl="0" marL="0" rtl="0" algn="l">
              <a:lnSpc>
                <a:spcPct val="105000"/>
              </a:lnSpc>
              <a:spcBef>
                <a:spcPts val="1200"/>
              </a:spcBef>
              <a:spcAft>
                <a:spcPts val="1200"/>
              </a:spcAft>
              <a:buNone/>
            </a:pPr>
            <a:r>
              <a:t/>
            </a:r>
            <a:endParaRPr sz="26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8"/>
          <p:cNvSpPr txBox="1"/>
          <p:nvPr>
            <p:ph type="title"/>
          </p:nvPr>
        </p:nvSpPr>
        <p:spPr>
          <a:xfrm>
            <a:off x="1408350" y="366750"/>
            <a:ext cx="6327300" cy="134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5120"/>
              <a:t>ANNOUNCEMENTS</a:t>
            </a:r>
            <a:endParaRPr b="1" sz="5120"/>
          </a:p>
        </p:txBody>
      </p:sp>
      <p:sp>
        <p:nvSpPr>
          <p:cNvPr id="288" name="Google Shape;288;p48"/>
          <p:cNvSpPr txBox="1"/>
          <p:nvPr>
            <p:ph idx="1" type="body"/>
          </p:nvPr>
        </p:nvSpPr>
        <p:spPr>
          <a:xfrm>
            <a:off x="311700" y="1246350"/>
            <a:ext cx="7803300" cy="3372300"/>
          </a:xfrm>
          <a:prstGeom prst="rect">
            <a:avLst/>
          </a:prstGeom>
        </p:spPr>
        <p:txBody>
          <a:bodyPr anchorCtr="0" anchor="t" bIns="91425" lIns="91425" spcFirstLastPara="1" rIns="91425" wrap="square" tIns="91425">
            <a:noAutofit/>
          </a:bodyPr>
          <a:lstStyle/>
          <a:p>
            <a:pPr indent="-393700" lvl="0" marL="457200" rtl="0" algn="l">
              <a:lnSpc>
                <a:spcPct val="105000"/>
              </a:lnSpc>
              <a:spcBef>
                <a:spcPts val="0"/>
              </a:spcBef>
              <a:spcAft>
                <a:spcPts val="0"/>
              </a:spcAft>
              <a:buClr>
                <a:schemeClr val="dk1"/>
              </a:buClr>
              <a:buSzPts val="2600"/>
              <a:buChar char="●"/>
            </a:pPr>
            <a:r>
              <a:rPr lang="en" sz="2600">
                <a:solidFill>
                  <a:schemeClr val="dk1"/>
                </a:solidFill>
              </a:rPr>
              <a:t>Friday - 7pm MOVIE NIGHT @ Rodriguezes</a:t>
            </a:r>
            <a:endParaRPr sz="2600">
              <a:solidFill>
                <a:schemeClr val="dk1"/>
              </a:solidFill>
            </a:endParaRPr>
          </a:p>
          <a:p>
            <a:pPr indent="-393700" lvl="0" marL="457200" rtl="0" algn="l">
              <a:lnSpc>
                <a:spcPct val="105000"/>
              </a:lnSpc>
              <a:spcBef>
                <a:spcPts val="0"/>
              </a:spcBef>
              <a:spcAft>
                <a:spcPts val="0"/>
              </a:spcAft>
              <a:buClr>
                <a:schemeClr val="dk1"/>
              </a:buClr>
              <a:buSzPts val="2600"/>
              <a:buChar char="●"/>
            </a:pPr>
            <a:r>
              <a:rPr lang="en" sz="2600">
                <a:solidFill>
                  <a:schemeClr val="dk1"/>
                </a:solidFill>
              </a:rPr>
              <a:t>Sunday Service - 11am @ 500 Buena Vista</a:t>
            </a:r>
            <a:endParaRPr sz="2600">
              <a:solidFill>
                <a:schemeClr val="dk1"/>
              </a:solidFill>
            </a:endParaRPr>
          </a:p>
          <a:p>
            <a:pPr indent="0" lvl="0" marL="914400" rtl="0" algn="l">
              <a:lnSpc>
                <a:spcPct val="105000"/>
              </a:lnSpc>
              <a:spcBef>
                <a:spcPts val="1200"/>
              </a:spcBef>
              <a:spcAft>
                <a:spcPts val="0"/>
              </a:spcAft>
              <a:buNone/>
            </a:pPr>
            <a:r>
              <a:rPr lang="en" sz="2600">
                <a:solidFill>
                  <a:schemeClr val="dk1"/>
                </a:solidFill>
              </a:rPr>
              <a:t>Father’s Day Love Feast - Flyer &amp; Sign Up!</a:t>
            </a:r>
            <a:endParaRPr sz="2600">
              <a:solidFill>
                <a:schemeClr val="dk1"/>
              </a:solidFill>
            </a:endParaRPr>
          </a:p>
          <a:p>
            <a:pPr indent="-393700" lvl="0" marL="457200" rtl="0" algn="l">
              <a:lnSpc>
                <a:spcPct val="105000"/>
              </a:lnSpc>
              <a:spcBef>
                <a:spcPts val="1200"/>
              </a:spcBef>
              <a:spcAft>
                <a:spcPts val="0"/>
              </a:spcAft>
              <a:buClr>
                <a:schemeClr val="dk1"/>
              </a:buClr>
              <a:buSzPts val="2600"/>
              <a:buChar char="●"/>
            </a:pPr>
            <a:r>
              <a:rPr lang="en" sz="2600">
                <a:solidFill>
                  <a:schemeClr val="dk1"/>
                </a:solidFill>
              </a:rPr>
              <a:t>Monday - Atwater Bible Talk</a:t>
            </a:r>
            <a:endParaRPr sz="2600">
              <a:solidFill>
                <a:schemeClr val="dk1"/>
              </a:solidFill>
            </a:endParaRPr>
          </a:p>
          <a:p>
            <a:pPr indent="-393700" lvl="0" marL="457200" rtl="0" algn="l">
              <a:lnSpc>
                <a:spcPct val="105000"/>
              </a:lnSpc>
              <a:spcBef>
                <a:spcPts val="0"/>
              </a:spcBef>
              <a:spcAft>
                <a:spcPts val="0"/>
              </a:spcAft>
              <a:buClr>
                <a:schemeClr val="dk1"/>
              </a:buClr>
              <a:buSzPts val="2600"/>
              <a:buChar char="●"/>
            </a:pPr>
            <a:r>
              <a:rPr lang="en" sz="2600">
                <a:solidFill>
                  <a:schemeClr val="dk1"/>
                </a:solidFill>
              </a:rPr>
              <a:t>Tuesday - Merced Bible Talk - Oakes’ Home</a:t>
            </a:r>
            <a:endParaRPr sz="2600">
              <a:solidFill>
                <a:schemeClr val="dk1"/>
              </a:solidFill>
            </a:endParaRPr>
          </a:p>
          <a:p>
            <a:pPr indent="0" lvl="0" marL="0" rtl="0" algn="l">
              <a:lnSpc>
                <a:spcPct val="105000"/>
              </a:lnSpc>
              <a:spcBef>
                <a:spcPts val="1200"/>
              </a:spcBef>
              <a:spcAft>
                <a:spcPts val="0"/>
              </a:spcAft>
              <a:buNone/>
            </a:pPr>
            <a:r>
              <a:rPr lang="en" sz="2600">
                <a:solidFill>
                  <a:schemeClr val="dk1"/>
                </a:solidFill>
              </a:rPr>
              <a:t>Special Missions Giving - End of June!</a:t>
            </a:r>
            <a:endParaRPr sz="2600">
              <a:solidFill>
                <a:schemeClr val="dk1"/>
              </a:solidFill>
            </a:endParaRPr>
          </a:p>
          <a:p>
            <a:pPr indent="0" lvl="0" marL="0" rtl="0" algn="l">
              <a:lnSpc>
                <a:spcPct val="105000"/>
              </a:lnSpc>
              <a:spcBef>
                <a:spcPts val="1200"/>
              </a:spcBef>
              <a:spcAft>
                <a:spcPts val="0"/>
              </a:spcAft>
              <a:buNone/>
            </a:pPr>
            <a:r>
              <a:rPr lang="en" sz="2600">
                <a:solidFill>
                  <a:schemeClr val="dk1"/>
                </a:solidFill>
              </a:rPr>
              <a:t>ICMC </a:t>
            </a:r>
            <a:r>
              <a:rPr lang="en" sz="2600">
                <a:solidFill>
                  <a:schemeClr val="dk1"/>
                </a:solidFill>
              </a:rPr>
              <a:t>Milwaukee - Sign up now! </a:t>
            </a:r>
            <a:r>
              <a:rPr lang="en" sz="2600">
                <a:solidFill>
                  <a:schemeClr val="dk1"/>
                </a:solidFill>
              </a:rPr>
              <a:t> </a:t>
            </a:r>
            <a:endParaRPr sz="2600">
              <a:solidFill>
                <a:schemeClr val="dk1"/>
              </a:solidFill>
            </a:endParaRPr>
          </a:p>
          <a:p>
            <a:pPr indent="0" lvl="0" marL="0" rtl="0" algn="l">
              <a:lnSpc>
                <a:spcPct val="105000"/>
              </a:lnSpc>
              <a:spcBef>
                <a:spcPts val="1200"/>
              </a:spcBef>
              <a:spcAft>
                <a:spcPts val="1200"/>
              </a:spcAft>
              <a:buNone/>
            </a:pPr>
            <a:r>
              <a:t/>
            </a:r>
            <a:endParaRPr sz="2600">
              <a:solidFill>
                <a:schemeClr val="dk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49"/>
          <p:cNvSpPr txBox="1"/>
          <p:nvPr/>
        </p:nvSpPr>
        <p:spPr>
          <a:xfrm>
            <a:off x="1151700" y="1840950"/>
            <a:ext cx="6840600" cy="146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5500">
                <a:solidFill>
                  <a:schemeClr val="dk1"/>
                </a:solidFill>
              </a:rPr>
              <a:t>Build My Life</a:t>
            </a:r>
            <a:endParaRPr b="1" sz="5500">
              <a:solidFill>
                <a:schemeClr val="dk1"/>
              </a:solidFill>
            </a:endParaRPr>
          </a:p>
          <a:p>
            <a:pPr indent="0" lvl="0" marL="0" rtl="0" algn="ctr">
              <a:spcBef>
                <a:spcPts val="0"/>
              </a:spcBef>
              <a:spcAft>
                <a:spcPts val="0"/>
              </a:spcAft>
              <a:buNone/>
            </a:pPr>
            <a:r>
              <a:rPr b="1" lang="en" sz="5500" u="sng">
                <a:solidFill>
                  <a:schemeClr val="hlink"/>
                </a:solidFill>
                <a:hlinkClick r:id="rId3"/>
              </a:rPr>
              <a:t>LINK</a:t>
            </a:r>
            <a:endParaRPr b="1" sz="5500">
              <a:solidFill>
                <a:schemeClr val="dk1"/>
              </a:solidFill>
            </a:endParaRPr>
          </a:p>
          <a:p>
            <a:pPr indent="0" lvl="0" marL="0" rtl="0" algn="l">
              <a:spcBef>
                <a:spcPts val="0"/>
              </a:spcBef>
              <a:spcAft>
                <a:spcPts val="0"/>
              </a:spcAft>
              <a:buNone/>
            </a:pPr>
            <a:r>
              <a:t/>
            </a:r>
            <a:endParaRPr b="1" sz="55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