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3aae3a598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3aae3a598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3aae3a59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3aae3a59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e3aae3a598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e3aae3a59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e4b5469c2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e4b5469c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e4b5469c2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e4b5469c2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e4b5469c2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e4b5469c2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letter reference?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e3aae3a598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e3aae3a598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e51328fd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e51328fd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eac617251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eac617251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24438d00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f24438d00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24438d00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f24438d00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e3aae3a598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e3aae3a598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24438d00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f24438d00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24438d001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f24438d001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24438d00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24438d00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e4b5469c26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e4b5469c26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24438d001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f24438d001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e4b5469c26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e4b5469c26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24438d001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24438d001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24438d001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f24438d001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24438d001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f24438d001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24438d001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f24438d00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24438d001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24438d001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24438d001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f24438d001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24438d00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f24438d00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24438d001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f24438d001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Paul wants integrity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24438d001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f24438d001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24438d001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24438d001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24438d001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24438d001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Paul is concerned about fruit and false teaching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f24438d001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f24438d001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24438d001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f24438d001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24438d001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f24438d001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24438d001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24438d001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24438d001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f24438d001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24438d001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f24438d001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f24438d001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f24438d001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24438d001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f24438d001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f24438d001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f24438d001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e3aae3a598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e3aae3a598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eac6172511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eac6172511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eac6172511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eac6172511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6B8A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youtu.be/0sOtvGwyg6Q?si=tn15Wupkt9SHwmC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youtu.be/EXZSnagin00?si=cJokqywiTFgL970J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151700" y="1840950"/>
            <a:ext cx="6840600" cy="14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solidFill>
                  <a:schemeClr val="dk1"/>
                </a:solidFill>
              </a:rPr>
              <a:t>Living Hope</a:t>
            </a:r>
            <a:endParaRPr b="1" sz="5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 u="sng">
                <a:solidFill>
                  <a:schemeClr val="hlink"/>
                </a:solidFill>
                <a:hlinkClick r:id="rId3"/>
              </a:rPr>
              <a:t>LINK</a:t>
            </a:r>
            <a:endParaRPr b="1" sz="5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0" y="744575"/>
            <a:ext cx="8520600" cy="65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Midweek</a:t>
            </a:r>
            <a:endParaRPr/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8913" y="1403975"/>
            <a:ext cx="6106179" cy="3434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OUR FOCUS</a:t>
            </a:r>
            <a:endParaRPr b="1"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1425" y="1099940"/>
            <a:ext cx="6541151" cy="350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FIVE MAIN THEMES OF 1 TIM</a:t>
            </a:r>
            <a:endParaRPr b="1"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017725"/>
            <a:ext cx="8520600" cy="3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Sound Doctrine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Sound Worship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Sound Leadership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Sound Living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Sound Relationships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9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Matthew 7:15-20</a:t>
            </a:r>
            <a:br>
              <a:rPr b="1" lang="en"/>
            </a:br>
            <a:r>
              <a:rPr b="1" lang="en" sz="2356"/>
              <a:t>Verse 20: “Therefore by their fruits you will know them.”</a:t>
            </a:r>
            <a:endParaRPr b="1" sz="2356"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550375"/>
            <a:ext cx="8520600" cy="30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Recognize a tree by its fruit.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Recognize False Teaching by its fruit.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Recognize what is Sound/True by its fruit.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1438250"/>
            <a:ext cx="8520600" cy="27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Beliefs that govern your life and produces good spiritual fruit!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Goal: Love coming from a pure heart, a good conscience, and a sincere faith.</a:t>
            </a:r>
            <a:endParaRPr sz="32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" sz="3200">
                <a:solidFill>
                  <a:schemeClr val="dk1"/>
                </a:solidFill>
              </a:rPr>
              <a:t>Conforms to the Gospel!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84" name="Google Shape;84;p18"/>
          <p:cNvSpPr txBox="1"/>
          <p:nvPr/>
        </p:nvSpPr>
        <p:spPr>
          <a:xfrm>
            <a:off x="526200" y="467725"/>
            <a:ext cx="74250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chemeClr val="dk1"/>
                </a:solidFill>
              </a:rPr>
              <a:t>Sound Doctrine: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384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20"/>
              <a:t>FRUIT OF FALSE TEACHING</a:t>
            </a:r>
            <a:endParaRPr b="1" sz="2120"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246350"/>
            <a:ext cx="2646600" cy="3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Speculation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Pride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Confusion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Controversy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</a:rPr>
              <a:t>Division</a:t>
            </a:r>
            <a:endParaRPr b="1"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Spiritual Distraction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….not Love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91" name="Google Shape;91;p19"/>
          <p:cNvSpPr txBox="1"/>
          <p:nvPr>
            <p:ph type="title"/>
          </p:nvPr>
        </p:nvSpPr>
        <p:spPr>
          <a:xfrm>
            <a:off x="4572000" y="445025"/>
            <a:ext cx="431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20"/>
              <a:t>FRUIT OF SOUND DOCTRINE</a:t>
            </a:r>
            <a:endParaRPr b="1" sz="2120"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4449575" y="1267350"/>
            <a:ext cx="1921500" cy="33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Truth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Love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Grace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Peace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Mercy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Patience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6258600" y="1163700"/>
            <a:ext cx="2631000" cy="33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Humility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Godliness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Self-Control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Pure Heart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Good Conscience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Sincere Faith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9813" y="152400"/>
            <a:ext cx="5944375" cy="4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 txBox="1"/>
          <p:nvPr/>
        </p:nvSpPr>
        <p:spPr>
          <a:xfrm>
            <a:off x="4169275" y="1026575"/>
            <a:ext cx="31110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</a:rPr>
              <a:t>FALSE TEACHING</a:t>
            </a:r>
            <a:endParaRPr sz="2600">
              <a:solidFill>
                <a:schemeClr val="dk2"/>
              </a:solidFill>
            </a:endParaRPr>
          </a:p>
        </p:txBody>
      </p:sp>
      <p:sp>
        <p:nvSpPr>
          <p:cNvPr id="100" name="Google Shape;100;p20"/>
          <p:cNvSpPr txBox="1"/>
          <p:nvPr/>
        </p:nvSpPr>
        <p:spPr>
          <a:xfrm>
            <a:off x="4106275" y="2740725"/>
            <a:ext cx="3237000" cy="16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</a:rPr>
              <a:t>SOUND DOCTRINE</a:t>
            </a:r>
            <a:endParaRPr sz="23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</a:rPr>
              <a:t>SOUND WORSHIP</a:t>
            </a:r>
            <a:endParaRPr sz="23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</a:rPr>
              <a:t>SOUND LEADERSHIP</a:t>
            </a:r>
            <a:endParaRPr sz="23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</a:rPr>
              <a:t>SOUND LIVING</a:t>
            </a:r>
            <a:endParaRPr sz="2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1"/>
          <p:cNvSpPr txBox="1"/>
          <p:nvPr/>
        </p:nvSpPr>
        <p:spPr>
          <a:xfrm>
            <a:off x="0" y="0"/>
            <a:ext cx="4224000" cy="14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dk1"/>
                </a:solidFill>
              </a:rPr>
              <a:t>SOUND</a:t>
            </a:r>
            <a:r>
              <a:rPr b="1" lang="en" sz="3700">
                <a:solidFill>
                  <a:schemeClr val="dk1"/>
                </a:solidFill>
              </a:rPr>
              <a:t> RELATIONSHIPS</a:t>
            </a:r>
            <a:endParaRPr b="1" sz="3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ICEBREAKER:</a:t>
            </a:r>
            <a:endParaRPr/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What’s one word or phrase that describes an ideal family?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Write your answer on a piece of paper and place it in the bowl. </a:t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Possible Answers:</a:t>
            </a:r>
            <a:endParaRPr/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Love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Trust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Patience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Grace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Support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Safety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4739925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Fun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Forgiveness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Acceptance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Caring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Be Known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Unified</a:t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Paul’s Battle Against False Teaching</a:t>
            </a:r>
            <a:endParaRPr b="1"/>
          </a:p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False Teaching &gt; Poor Relationships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Poor Relationships &gt; Division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Sound Doctrine &gt; Sound Relationships</a:t>
            </a:r>
            <a:endParaRPr sz="3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100">
                <a:solidFill>
                  <a:schemeClr val="dk1"/>
                </a:solidFill>
              </a:rPr>
              <a:t>Sound Relationships &gt; Unity</a:t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2035200" y="1898550"/>
            <a:ext cx="50736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1 Timothy 5:1-2</a:t>
            </a:r>
            <a:endParaRPr b="1" sz="5120"/>
          </a:p>
        </p:txBody>
      </p:sp>
      <p:sp>
        <p:nvSpPr>
          <p:cNvPr id="131" name="Google Shape;131;p25"/>
          <p:cNvSpPr txBox="1"/>
          <p:nvPr/>
        </p:nvSpPr>
        <p:spPr>
          <a:xfrm>
            <a:off x="467725" y="3329500"/>
            <a:ext cx="8161800" cy="14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Paul Doesn’t Say:</a:t>
            </a:r>
            <a:endParaRPr/>
          </a:p>
        </p:txBody>
      </p:sp>
      <p:sp>
        <p:nvSpPr>
          <p:cNvPr id="137" name="Google Shape;137;p26"/>
          <p:cNvSpPr txBox="1"/>
          <p:nvPr>
            <p:ph idx="1" type="body"/>
          </p:nvPr>
        </p:nvSpPr>
        <p:spPr>
          <a:xfrm>
            <a:off x="311700" y="1017725"/>
            <a:ext cx="5814600" cy="22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❌ Treat older men like members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❌ Treat older women like attendees.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❌ Treat younger men like volunteers.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❌ Treat younger women like acquaintances.</a:t>
            </a:r>
            <a:r>
              <a:rPr lang="en" sz="2400">
                <a:solidFill>
                  <a:schemeClr val="dk1"/>
                </a:solidFill>
              </a:rPr>
              <a:t>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38" name="Google Shape;138;p26"/>
          <p:cNvSpPr txBox="1"/>
          <p:nvPr>
            <p:ph type="title"/>
          </p:nvPr>
        </p:nvSpPr>
        <p:spPr>
          <a:xfrm>
            <a:off x="363975" y="3304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Paul uses family language. </a:t>
            </a:r>
            <a:endParaRPr/>
          </a:p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411850" y="3877325"/>
            <a:ext cx="2008500" cy="10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✅ </a:t>
            </a:r>
            <a:r>
              <a:rPr lang="en" sz="2400">
                <a:solidFill>
                  <a:schemeClr val="dk1"/>
                </a:solidFill>
              </a:rPr>
              <a:t>Fathers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✅ Mothers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40" name="Google Shape;140;p26"/>
          <p:cNvSpPr txBox="1"/>
          <p:nvPr>
            <p:ph idx="1" type="body"/>
          </p:nvPr>
        </p:nvSpPr>
        <p:spPr>
          <a:xfrm>
            <a:off x="2563500" y="3877325"/>
            <a:ext cx="2008500" cy="10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✅ Brothers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✅ Sisters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311700" y="1152475"/>
            <a:ext cx="8520600" cy="15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500">
                <a:solidFill>
                  <a:schemeClr val="dk1"/>
                </a:solidFill>
              </a:rPr>
              <a:t>What’s the difference between attending church and belonging to God’s family?</a:t>
            </a:r>
            <a:endParaRPr sz="4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445025"/>
            <a:ext cx="4260300" cy="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Attending Church</a:t>
            </a:r>
            <a:endParaRPr/>
          </a:p>
        </p:txBody>
      </p:sp>
      <p:sp>
        <p:nvSpPr>
          <p:cNvPr id="151" name="Google Shape;151;p28"/>
          <p:cNvSpPr txBox="1"/>
          <p:nvPr>
            <p:ph idx="1" type="body"/>
          </p:nvPr>
        </p:nvSpPr>
        <p:spPr>
          <a:xfrm>
            <a:off x="311700" y="133812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Presence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Convenience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Little responsibility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Checking off a box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52" name="Google Shape;152;p28"/>
          <p:cNvSpPr txBox="1"/>
          <p:nvPr>
            <p:ph idx="1" type="body"/>
          </p:nvPr>
        </p:nvSpPr>
        <p:spPr>
          <a:xfrm>
            <a:off x="4750400" y="133812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Participation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Commitment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Sacrifice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Drawn together by love and unity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53" name="Google Shape;153;p28"/>
          <p:cNvSpPr txBox="1"/>
          <p:nvPr>
            <p:ph type="title"/>
          </p:nvPr>
        </p:nvSpPr>
        <p:spPr>
          <a:xfrm>
            <a:off x="4750400" y="445025"/>
            <a:ext cx="4260300" cy="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Belonging to God’s family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idx="1" type="body"/>
          </p:nvPr>
        </p:nvSpPr>
        <p:spPr>
          <a:xfrm>
            <a:off x="349200" y="1359150"/>
            <a:ext cx="8445600" cy="24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</a:rPr>
              <a:t>Sound Relationships begin when we stop viewing the church as something we attend and start viewing it as a family to which we belong to. </a:t>
            </a:r>
            <a:endParaRPr b="1" sz="3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1951575" y="1898550"/>
            <a:ext cx="54813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1 Timothy 5:3-16</a:t>
            </a:r>
            <a:endParaRPr b="1" sz="5120"/>
          </a:p>
        </p:txBody>
      </p:sp>
      <p:sp>
        <p:nvSpPr>
          <p:cNvPr id="164" name="Google Shape;164;p30"/>
          <p:cNvSpPr txBox="1"/>
          <p:nvPr/>
        </p:nvSpPr>
        <p:spPr>
          <a:xfrm>
            <a:off x="467725" y="3329500"/>
            <a:ext cx="8161800" cy="14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Verse 4: “Put their religion into practice.”</a:t>
            </a:r>
            <a:endParaRPr b="1"/>
          </a:p>
        </p:txBody>
      </p:sp>
      <p:sp>
        <p:nvSpPr>
          <p:cNvPr id="170" name="Google Shape;170;p31"/>
          <p:cNvSpPr txBox="1"/>
          <p:nvPr>
            <p:ph idx="1" type="body"/>
          </p:nvPr>
        </p:nvSpPr>
        <p:spPr>
          <a:xfrm>
            <a:off x="311700" y="1591350"/>
            <a:ext cx="8177100" cy="9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Why do you think Paul sees caring for our biological family as </a:t>
            </a:r>
            <a:r>
              <a:rPr lang="en" sz="2600">
                <a:solidFill>
                  <a:schemeClr val="dk1"/>
                </a:solidFill>
              </a:rPr>
              <a:t>practicing</a:t>
            </a:r>
            <a:r>
              <a:rPr lang="en" sz="2600">
                <a:solidFill>
                  <a:schemeClr val="dk1"/>
                </a:solidFill>
              </a:rPr>
              <a:t> our faith?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71" name="Google Shape;171;p31"/>
          <p:cNvSpPr txBox="1"/>
          <p:nvPr>
            <p:ph idx="1" type="body"/>
          </p:nvPr>
        </p:nvSpPr>
        <p:spPr>
          <a:xfrm>
            <a:off x="311700" y="2843550"/>
            <a:ext cx="8177100" cy="13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God does not disregard the family we were born into. One of the greatest testimonies of the gospel is how we treat the people closest to us.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>
            <p:ph idx="1" type="body"/>
          </p:nvPr>
        </p:nvSpPr>
        <p:spPr>
          <a:xfrm>
            <a:off x="311700" y="1152475"/>
            <a:ext cx="8520600" cy="15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</a:rPr>
              <a:t>The family we are born into is the first place God calls us to practice our faith.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/>
          <p:nvPr>
            <p:ph type="title"/>
          </p:nvPr>
        </p:nvSpPr>
        <p:spPr>
          <a:xfrm>
            <a:off x="311700" y="261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of these qualities is most difficult to consistently practice in a your family? Why?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3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Love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Trust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Patience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Grace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Support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Safety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183" name="Google Shape;183;p33"/>
          <p:cNvSpPr txBox="1"/>
          <p:nvPr>
            <p:ph idx="1" type="body"/>
          </p:nvPr>
        </p:nvSpPr>
        <p:spPr>
          <a:xfrm>
            <a:off x="4739925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Fun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Forgiveness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Acceptance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Caring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Be Known</a:t>
            </a:r>
            <a:endParaRPr sz="3100">
              <a:solidFill>
                <a:schemeClr val="dk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Char char="●"/>
            </a:pPr>
            <a:r>
              <a:rPr lang="en" sz="3100">
                <a:solidFill>
                  <a:schemeClr val="dk1"/>
                </a:solidFill>
              </a:rPr>
              <a:t>Unified</a:t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Verse 8: “If anyone does not provide for his relatives… he has denied the faith.”</a:t>
            </a:r>
            <a:endParaRPr b="1"/>
          </a:p>
        </p:txBody>
      </p:sp>
      <p:sp>
        <p:nvSpPr>
          <p:cNvPr id="189" name="Google Shape;189;p34"/>
          <p:cNvSpPr txBox="1"/>
          <p:nvPr>
            <p:ph idx="1" type="body"/>
          </p:nvPr>
        </p:nvSpPr>
        <p:spPr>
          <a:xfrm>
            <a:off x="311700" y="1591350"/>
            <a:ext cx="8177100" cy="29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Family responsibility is a spiritual issue. </a:t>
            </a: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r>
              <a:rPr lang="en" sz="2600">
                <a:solidFill>
                  <a:schemeClr val="dk1"/>
                </a:solidFill>
              </a:rPr>
              <a:t>Paul sees a direct connection between what we believe and how we care for the people God has entrusted to us.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/>
          <p:nvPr>
            <p:ph idx="1" type="body"/>
          </p:nvPr>
        </p:nvSpPr>
        <p:spPr>
          <a:xfrm>
            <a:off x="349200" y="1359150"/>
            <a:ext cx="8445600" cy="24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900">
                <a:solidFill>
                  <a:schemeClr val="dk1"/>
                </a:solidFill>
              </a:rPr>
              <a:t>Sound Relationships require responsibility.</a:t>
            </a:r>
            <a:endParaRPr b="1" sz="5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308"/>
              <a:buFont typeface="Arial"/>
              <a:buNone/>
            </a:pPr>
            <a:r>
              <a:rPr b="1" lang="en" sz="2600"/>
              <a:t>Which is harder or easier for you?</a:t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00" name="Google Shape;200;p36"/>
          <p:cNvSpPr txBox="1"/>
          <p:nvPr>
            <p:ph idx="1" type="body"/>
          </p:nvPr>
        </p:nvSpPr>
        <p:spPr>
          <a:xfrm>
            <a:off x="311700" y="1591350"/>
            <a:ext cx="8177100" cy="312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Loving your biological family or loving your spiritual family?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Why?</a:t>
            </a: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r>
              <a:rPr lang="en" sz="2600">
                <a:solidFill>
                  <a:schemeClr val="dk1"/>
                </a:solidFill>
              </a:rPr>
              <a:t>**No Wrong Answers***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Which is harder or easier for you? </a:t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06" name="Google Shape;206;p37"/>
          <p:cNvSpPr txBox="1"/>
          <p:nvPr>
            <p:ph idx="1" type="body"/>
          </p:nvPr>
        </p:nvSpPr>
        <p:spPr>
          <a:xfrm>
            <a:off x="311700" y="1591350"/>
            <a:ext cx="8177100" cy="19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Receiving love from family?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Or taking responsibility for family?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  <p:sp>
        <p:nvSpPr>
          <p:cNvPr id="207" name="Google Shape;207;p37"/>
          <p:cNvSpPr txBox="1"/>
          <p:nvPr>
            <p:ph idx="1" type="body"/>
          </p:nvPr>
        </p:nvSpPr>
        <p:spPr>
          <a:xfrm>
            <a:off x="311700" y="3533550"/>
            <a:ext cx="8177100" cy="14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Family is a place where we receive and give care.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Family is something we contribute to.  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 txBox="1"/>
          <p:nvPr>
            <p:ph type="title"/>
          </p:nvPr>
        </p:nvSpPr>
        <p:spPr>
          <a:xfrm>
            <a:off x="1711050" y="1898550"/>
            <a:ext cx="57219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1 Timothy 5:17-25</a:t>
            </a:r>
            <a:endParaRPr b="1" sz="5120"/>
          </a:p>
        </p:txBody>
      </p:sp>
      <p:sp>
        <p:nvSpPr>
          <p:cNvPr id="213" name="Google Shape;213;p38"/>
          <p:cNvSpPr txBox="1"/>
          <p:nvPr/>
        </p:nvSpPr>
        <p:spPr>
          <a:xfrm>
            <a:off x="467725" y="3329500"/>
            <a:ext cx="8161800" cy="14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Honor and Accountability</a:t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19" name="Google Shape;219;p39"/>
          <p:cNvSpPr txBox="1"/>
          <p:nvPr>
            <p:ph idx="1" type="body"/>
          </p:nvPr>
        </p:nvSpPr>
        <p:spPr>
          <a:xfrm>
            <a:off x="384875" y="1017725"/>
            <a:ext cx="8177100" cy="10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Why do you think Paul places such an emphasis on honoring leaders?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  <p:sp>
        <p:nvSpPr>
          <p:cNvPr id="220" name="Google Shape;220;p39"/>
          <p:cNvSpPr txBox="1"/>
          <p:nvPr>
            <p:ph idx="1" type="body"/>
          </p:nvPr>
        </p:nvSpPr>
        <p:spPr>
          <a:xfrm>
            <a:off x="311700" y="2060250"/>
            <a:ext cx="8177100" cy="9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Leadership carries responsibility, burdens, accountability, and difficult decisions. 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221" name="Google Shape;221;p39"/>
          <p:cNvSpPr txBox="1"/>
          <p:nvPr>
            <p:ph idx="1" type="body"/>
          </p:nvPr>
        </p:nvSpPr>
        <p:spPr>
          <a:xfrm>
            <a:off x="384875" y="3083250"/>
            <a:ext cx="8177100" cy="9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Why do you think Paul moves so quickly from honor to accountability?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  <p:sp>
        <p:nvSpPr>
          <p:cNvPr id="222" name="Google Shape;222;p39"/>
          <p:cNvSpPr txBox="1"/>
          <p:nvPr>
            <p:ph idx="1" type="body"/>
          </p:nvPr>
        </p:nvSpPr>
        <p:spPr>
          <a:xfrm>
            <a:off x="311700" y="4060350"/>
            <a:ext cx="8177100" cy="9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Honor without accountability is unhealthy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Accountability </a:t>
            </a:r>
            <a:r>
              <a:rPr lang="en" sz="2400">
                <a:solidFill>
                  <a:schemeClr val="dk1"/>
                </a:solidFill>
              </a:rPr>
              <a:t>without</a:t>
            </a:r>
            <a:r>
              <a:rPr lang="en" sz="2400">
                <a:solidFill>
                  <a:schemeClr val="dk1"/>
                </a:solidFill>
              </a:rPr>
              <a:t> honor is cynical</a:t>
            </a: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Honor, Accountability, &amp; Fairness</a:t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28" name="Google Shape;228;p40"/>
          <p:cNvSpPr txBox="1"/>
          <p:nvPr>
            <p:ph idx="1" type="body"/>
          </p:nvPr>
        </p:nvSpPr>
        <p:spPr>
          <a:xfrm>
            <a:off x="311700" y="1591350"/>
            <a:ext cx="8177100" cy="11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Why do you think fairness </a:t>
            </a:r>
            <a:r>
              <a:rPr lang="en" sz="2600">
                <a:solidFill>
                  <a:schemeClr val="dk1"/>
                </a:solidFill>
              </a:rPr>
              <a:t>matters</a:t>
            </a:r>
            <a:r>
              <a:rPr lang="en" sz="2600">
                <a:solidFill>
                  <a:schemeClr val="dk1"/>
                </a:solidFill>
              </a:rPr>
              <a:t> so much in relationships?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  <p:sp>
        <p:nvSpPr>
          <p:cNvPr id="229" name="Google Shape;229;p40"/>
          <p:cNvSpPr txBox="1"/>
          <p:nvPr>
            <p:ph idx="1" type="body"/>
          </p:nvPr>
        </p:nvSpPr>
        <p:spPr>
          <a:xfrm>
            <a:off x="311700" y="2780850"/>
            <a:ext cx="8177100" cy="14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When fairness disappears, trust, respect, and unity usually disappear with it. Relationships become easily damaged. 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308"/>
              <a:buFont typeface="Arial"/>
              <a:buNone/>
            </a:pPr>
            <a:r>
              <a:rPr b="1" lang="en" sz="2600"/>
              <a:t>Honor, Accountability, &amp; Fairness</a:t>
            </a:r>
            <a:endParaRPr b="1" sz="26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35" name="Google Shape;235;p41"/>
          <p:cNvSpPr txBox="1"/>
          <p:nvPr>
            <p:ph idx="1" type="body"/>
          </p:nvPr>
        </p:nvSpPr>
        <p:spPr>
          <a:xfrm>
            <a:off x="311700" y="1591350"/>
            <a:ext cx="8177100" cy="11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Why is it easy to either idolize leaders or criticize leaders?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  <p:sp>
        <p:nvSpPr>
          <p:cNvPr id="236" name="Google Shape;236;p41"/>
          <p:cNvSpPr txBox="1"/>
          <p:nvPr>
            <p:ph idx="1" type="body"/>
          </p:nvPr>
        </p:nvSpPr>
        <p:spPr>
          <a:xfrm>
            <a:off x="311700" y="2780850"/>
            <a:ext cx="8177100" cy="17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Paul chooses neither: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Honor them, Pray for them, Respect them but maintain integrity and </a:t>
            </a:r>
            <a:r>
              <a:rPr lang="en" sz="2600">
                <a:solidFill>
                  <a:schemeClr val="dk1"/>
                </a:solidFill>
              </a:rPr>
              <a:t>accountability</a:t>
            </a:r>
            <a:r>
              <a:rPr lang="en" sz="2600">
                <a:solidFill>
                  <a:schemeClr val="dk1"/>
                </a:solidFill>
              </a:rPr>
              <a:t>. 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42308"/>
              <a:buFont typeface="Arial"/>
              <a:buNone/>
            </a:pPr>
            <a:r>
              <a:rPr lang="en" sz="2600"/>
              <a:t>What do you think Paul is teaching Timothy here?</a:t>
            </a:r>
            <a:endParaRPr sz="2600"/>
          </a:p>
        </p:txBody>
      </p:sp>
      <p:sp>
        <p:nvSpPr>
          <p:cNvPr id="242" name="Google Shape;242;p42"/>
          <p:cNvSpPr txBox="1"/>
          <p:nvPr>
            <p:ph idx="1" type="body"/>
          </p:nvPr>
        </p:nvSpPr>
        <p:spPr>
          <a:xfrm>
            <a:off x="311700" y="1017725"/>
            <a:ext cx="8177100" cy="16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Verse 22: “Don’t be hasty…”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Verse 24: “The sins of some are obvious….”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Verse 25: “In the same way, good deeds are obvious”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  <p:sp>
        <p:nvSpPr>
          <p:cNvPr id="243" name="Google Shape;243;p42"/>
          <p:cNvSpPr txBox="1"/>
          <p:nvPr>
            <p:ph idx="1" type="body"/>
          </p:nvPr>
        </p:nvSpPr>
        <p:spPr>
          <a:xfrm>
            <a:off x="311700" y="3028225"/>
            <a:ext cx="8177100" cy="17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Not to rush to judgement. Do not be hasty. Give time to reveal character, integrity, and fruit. 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Eventually what is hidden becomes visible.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      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Honor and Accountability with Leaders</a:t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49" name="Google Shape;249;p43"/>
          <p:cNvSpPr txBox="1"/>
          <p:nvPr>
            <p:ph idx="1" type="body"/>
          </p:nvPr>
        </p:nvSpPr>
        <p:spPr>
          <a:xfrm>
            <a:off x="311700" y="1591350"/>
            <a:ext cx="8177100" cy="16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How can we honor leaders without idolizing them?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And how can we hold leaders accountable without becoming critical?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  <p:sp>
        <p:nvSpPr>
          <p:cNvPr id="250" name="Google Shape;250;p43"/>
          <p:cNvSpPr txBox="1"/>
          <p:nvPr>
            <p:ph idx="1" type="body"/>
          </p:nvPr>
        </p:nvSpPr>
        <p:spPr>
          <a:xfrm>
            <a:off x="311700" y="3253050"/>
            <a:ext cx="8177100" cy="16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Healthy families honor one another, tell the truth, protect one another, and hold one another accountable.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4"/>
          <p:cNvSpPr txBox="1"/>
          <p:nvPr>
            <p:ph idx="1" type="body"/>
          </p:nvPr>
        </p:nvSpPr>
        <p:spPr>
          <a:xfrm>
            <a:off x="349200" y="1359150"/>
            <a:ext cx="8445600" cy="3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900">
                <a:solidFill>
                  <a:schemeClr val="dk1"/>
                </a:solidFill>
              </a:rPr>
              <a:t>Sound Relationships require both honor and accountability.</a:t>
            </a:r>
            <a:endParaRPr b="1" sz="5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5"/>
          <p:cNvSpPr txBox="1"/>
          <p:nvPr>
            <p:ph type="title"/>
          </p:nvPr>
        </p:nvSpPr>
        <p:spPr>
          <a:xfrm>
            <a:off x="2037925" y="1898550"/>
            <a:ext cx="50214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1 Timothy 6:1-2</a:t>
            </a:r>
            <a:endParaRPr b="1" sz="5120"/>
          </a:p>
        </p:txBody>
      </p:sp>
      <p:sp>
        <p:nvSpPr>
          <p:cNvPr id="261" name="Google Shape;261;p45"/>
          <p:cNvSpPr txBox="1"/>
          <p:nvPr/>
        </p:nvSpPr>
        <p:spPr>
          <a:xfrm>
            <a:off x="467725" y="3329500"/>
            <a:ext cx="8161800" cy="14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Authority</a:t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67" name="Google Shape;267;p46"/>
          <p:cNvSpPr txBox="1"/>
          <p:nvPr>
            <p:ph idx="1" type="body"/>
          </p:nvPr>
        </p:nvSpPr>
        <p:spPr>
          <a:xfrm>
            <a:off x="311700" y="1017725"/>
            <a:ext cx="8177100" cy="9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Why do you think Paul includes this relationship in a lesson about God’s household?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  <p:sp>
        <p:nvSpPr>
          <p:cNvPr id="268" name="Google Shape;268;p46"/>
          <p:cNvSpPr txBox="1"/>
          <p:nvPr>
            <p:ph idx="1" type="body"/>
          </p:nvPr>
        </p:nvSpPr>
        <p:spPr>
          <a:xfrm>
            <a:off x="353525" y="1923725"/>
            <a:ext cx="8177100" cy="13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Disciples don’t just honor people when it’s easy. </a:t>
            </a:r>
            <a:r>
              <a:rPr lang="en" sz="2600">
                <a:solidFill>
                  <a:schemeClr val="dk1"/>
                </a:solidFill>
              </a:rPr>
              <a:t>Our true character is revealed most clearly in difficult relationships. 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269" name="Google Shape;269;p46"/>
          <p:cNvSpPr txBox="1"/>
          <p:nvPr>
            <p:ph idx="1" type="body"/>
          </p:nvPr>
        </p:nvSpPr>
        <p:spPr>
          <a:xfrm>
            <a:off x="353525" y="3291125"/>
            <a:ext cx="8177100" cy="10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What happens when we only honor authority we agree with?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270" name="Google Shape;270;p46"/>
          <p:cNvSpPr txBox="1"/>
          <p:nvPr>
            <p:ph idx="1" type="body"/>
          </p:nvPr>
        </p:nvSpPr>
        <p:spPr>
          <a:xfrm>
            <a:off x="353525" y="4336325"/>
            <a:ext cx="817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Eventually every authority figure becomes a problem. 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/>
              <a:t>Authority - Verse 2</a:t>
            </a:r>
            <a:endParaRPr b="1" sz="2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76" name="Google Shape;276;p47"/>
          <p:cNvSpPr txBox="1"/>
          <p:nvPr>
            <p:ph idx="1" type="body"/>
          </p:nvPr>
        </p:nvSpPr>
        <p:spPr>
          <a:xfrm>
            <a:off x="311700" y="1017725"/>
            <a:ext cx="8177100" cy="9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Why do you think it would be easy to take a disciple leader, friend, or family member for granted?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  <p:sp>
        <p:nvSpPr>
          <p:cNvPr id="277" name="Google Shape;277;p47"/>
          <p:cNvSpPr txBox="1"/>
          <p:nvPr>
            <p:ph idx="1" type="body"/>
          </p:nvPr>
        </p:nvSpPr>
        <p:spPr>
          <a:xfrm>
            <a:off x="311700" y="1993325"/>
            <a:ext cx="8177100" cy="7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Familiarity can sometimes reduce appreciation!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278" name="Google Shape;278;p47"/>
          <p:cNvSpPr txBox="1"/>
          <p:nvPr>
            <p:ph idx="1" type="body"/>
          </p:nvPr>
        </p:nvSpPr>
        <p:spPr>
          <a:xfrm>
            <a:off x="353525" y="2718125"/>
            <a:ext cx="8177100" cy="10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The closer we </a:t>
            </a:r>
            <a:r>
              <a:rPr lang="en" sz="2600">
                <a:solidFill>
                  <a:schemeClr val="dk1"/>
                </a:solidFill>
              </a:rPr>
              <a:t>become, the easier it can be to stop valuing them. 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279" name="Google Shape;279;p47"/>
          <p:cNvSpPr txBox="1"/>
          <p:nvPr>
            <p:ph idx="1" type="body"/>
          </p:nvPr>
        </p:nvSpPr>
        <p:spPr>
          <a:xfrm>
            <a:off x="353525" y="4014125"/>
            <a:ext cx="8177100" cy="10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SERVE THEM BETTER! 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8"/>
          <p:cNvSpPr txBox="1"/>
          <p:nvPr>
            <p:ph type="title"/>
          </p:nvPr>
        </p:nvSpPr>
        <p:spPr>
          <a:xfrm>
            <a:off x="2308650" y="1268375"/>
            <a:ext cx="4526700" cy="9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John 13:33-35</a:t>
            </a:r>
            <a:endParaRPr b="1" sz="5120"/>
          </a:p>
        </p:txBody>
      </p:sp>
      <p:sp>
        <p:nvSpPr>
          <p:cNvPr id="285" name="Google Shape;285;p48"/>
          <p:cNvSpPr txBox="1"/>
          <p:nvPr/>
        </p:nvSpPr>
        <p:spPr>
          <a:xfrm>
            <a:off x="491100" y="2244875"/>
            <a:ext cx="8161800" cy="25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</a:rPr>
              <a:t>A new command I give you: Love one another. As I have loved you, so you must love one another. By this everyone will know that you are my disciples, if you love one another.”</a:t>
            </a:r>
            <a:endParaRPr b="1" sz="2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9"/>
          <p:cNvSpPr txBox="1"/>
          <p:nvPr>
            <p:ph idx="1" type="body"/>
          </p:nvPr>
        </p:nvSpPr>
        <p:spPr>
          <a:xfrm>
            <a:off x="349200" y="1359150"/>
            <a:ext cx="8445600" cy="3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900">
                <a:solidFill>
                  <a:schemeClr val="dk1"/>
                </a:solidFill>
              </a:rPr>
              <a:t>Sound Relationships reflect the love of Christ.</a:t>
            </a:r>
            <a:endParaRPr b="1" sz="5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Conclusion:</a:t>
            </a:r>
            <a:endParaRPr b="1"/>
          </a:p>
        </p:txBody>
      </p:sp>
      <p:sp>
        <p:nvSpPr>
          <p:cNvPr id="296" name="Google Shape;296;p50"/>
          <p:cNvSpPr txBox="1"/>
          <p:nvPr>
            <p:ph idx="1" type="body"/>
          </p:nvPr>
        </p:nvSpPr>
        <p:spPr>
          <a:xfrm>
            <a:off x="311700" y="1017725"/>
            <a:ext cx="8177100" cy="3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Older men and women, younger men and women, widows, family members, church leaders, people in authority. 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The gospel should change the way we treat people.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Sound Doctrine &gt; Sound Relationships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Produces healthy relationships, families, churches, and disciples.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SUMMARY</a:t>
            </a:r>
            <a:r>
              <a:rPr b="1" lang="en"/>
              <a:t>: </a:t>
            </a:r>
            <a:endParaRPr b="1"/>
          </a:p>
        </p:txBody>
      </p:sp>
      <p:sp>
        <p:nvSpPr>
          <p:cNvPr id="302" name="Google Shape;302;p51"/>
          <p:cNvSpPr txBox="1"/>
          <p:nvPr>
            <p:ph idx="1" type="body"/>
          </p:nvPr>
        </p:nvSpPr>
        <p:spPr>
          <a:xfrm>
            <a:off x="311700" y="1017725"/>
            <a:ext cx="8177100" cy="3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Sound Doctrine: Truth that produces love.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Sound Worship: Lives that honor God.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Sound Leadership: Character that influences others.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Sound Living: The intentional pursuit of godliness.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Sound Relationships: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The visible fruit of the gospel at work in our lives.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.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600">
                <a:solidFill>
                  <a:schemeClr val="dk1"/>
                </a:solidFill>
              </a:rPr>
            </a:br>
            <a:br>
              <a:rPr lang="en" sz="2600">
                <a:solidFill>
                  <a:schemeClr val="dk1"/>
                </a:solidFill>
              </a:rPr>
            </a:b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2"/>
          <p:cNvSpPr txBox="1"/>
          <p:nvPr>
            <p:ph type="title"/>
          </p:nvPr>
        </p:nvSpPr>
        <p:spPr>
          <a:xfrm>
            <a:off x="1408350" y="366750"/>
            <a:ext cx="63273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ANNOUNCEMENTS</a:t>
            </a:r>
            <a:endParaRPr b="1" sz="5120"/>
          </a:p>
        </p:txBody>
      </p:sp>
      <p:sp>
        <p:nvSpPr>
          <p:cNvPr id="308" name="Google Shape;308;p52"/>
          <p:cNvSpPr txBox="1"/>
          <p:nvPr>
            <p:ph idx="1" type="body"/>
          </p:nvPr>
        </p:nvSpPr>
        <p:spPr>
          <a:xfrm>
            <a:off x="311700" y="1246350"/>
            <a:ext cx="7803300" cy="3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Friday - 7pm </a:t>
            </a:r>
            <a:r>
              <a:rPr lang="en" sz="2600">
                <a:solidFill>
                  <a:schemeClr val="dk1"/>
                </a:solidFill>
              </a:rPr>
              <a:t>Bonfire</a:t>
            </a:r>
            <a:r>
              <a:rPr lang="en" sz="2600">
                <a:solidFill>
                  <a:schemeClr val="dk1"/>
                </a:solidFill>
              </a:rPr>
              <a:t> Worship @ Aguilar's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Sunday Service - 11am @ 500 Buena Vista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Monday - Atwater Bible Talk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" sz="2600">
                <a:solidFill>
                  <a:schemeClr val="dk1"/>
                </a:solidFill>
              </a:rPr>
              <a:t>Tuesday - Merced Bible Talk - Oakes’ Home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Special Missions Giving - End of June!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ICMC Milwaukee - Sign up now!  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SOUND LEADERSHIP</a:t>
            </a:r>
            <a:endParaRPr b="1"/>
          </a:p>
        </p:txBody>
      </p:sp>
      <p:sp>
        <p:nvSpPr>
          <p:cNvPr id="314" name="Google Shape;314;p53"/>
          <p:cNvSpPr txBox="1"/>
          <p:nvPr>
            <p:ph idx="1" type="body"/>
          </p:nvPr>
        </p:nvSpPr>
        <p:spPr>
          <a:xfrm>
            <a:off x="311700" y="1219975"/>
            <a:ext cx="7803300" cy="33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The people who should lead God's church are people whose lives can be trusted.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People of character.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People of integrity.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People who are faithful with a few things.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People who reflect Christ.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WE SHOULD ALL ASPIRE TO BE THE KIND OF PEOPLE GOD CAN TRUST WITH THE CARE OF HIS CHURCH.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4"/>
          <p:cNvSpPr txBox="1"/>
          <p:nvPr/>
        </p:nvSpPr>
        <p:spPr>
          <a:xfrm>
            <a:off x="1151700" y="1840950"/>
            <a:ext cx="6840600" cy="14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solidFill>
                  <a:schemeClr val="dk1"/>
                </a:solidFill>
              </a:rPr>
              <a:t>Bind Us Together</a:t>
            </a:r>
            <a:endParaRPr b="1" sz="5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 u="sng">
                <a:solidFill>
                  <a:schemeClr val="hlink"/>
                </a:solidFill>
                <a:hlinkClick r:id="rId3"/>
              </a:rPr>
              <a:t>LINK</a:t>
            </a:r>
            <a:endParaRPr b="1" sz="5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