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2eb20bf67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2eb20bf67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f2eb20bf67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2eb20bf67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f2eb20bf67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2eb20bf6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2eb20bf67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f2eb20bf67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2eb20bf67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2eb20bf67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f2eb20bf67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f2eb20bf67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f2eb20bf67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f2eb20bf67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f2eb20bf67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f2eb20bf67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f2eb20bf67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f2eb20bf67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f2eb20bf67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f2eb20bf67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f2eb20bf67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f2eb20bf67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f2eb20bf67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f2eb20bf67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f2eb20bf67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f2eb20bf67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f2eb20bf67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3f2eb20bf67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f2eb20bf67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f2eb20bf67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f2eb20bf67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f2eb20bf67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1" cy="5143500"/>
          </a:xfrm>
          <a:prstGeom prst="rect">
            <a:avLst/>
          </a:prstGeom>
          <a:noFill/>
          <a:ln>
            <a:noFill/>
          </a:ln>
        </p:spPr>
      </p:pic>
      <p:sp>
        <p:nvSpPr>
          <p:cNvPr id="55" name="Google Shape;55;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latin typeface="Bookman Old Style"/>
                <a:ea typeface="Bookman Old Style"/>
                <a:cs typeface="Bookman Old Style"/>
                <a:sym typeface="Bookman Old Style"/>
              </a:rPr>
              <a:t>PURITY</a:t>
            </a:r>
            <a:endParaRPr>
              <a:latin typeface="Bookman Old Style"/>
              <a:ea typeface="Bookman Old Style"/>
              <a:cs typeface="Bookman Old Style"/>
              <a:sym typeface="Bookman Old Styl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0" y="0"/>
            <a:ext cx="9144001" cy="5143500"/>
          </a:xfrm>
          <a:prstGeom prst="rect">
            <a:avLst/>
          </a:prstGeom>
          <a:noFill/>
          <a:ln>
            <a:noFill/>
          </a:ln>
        </p:spPr>
      </p:pic>
      <p:sp>
        <p:nvSpPr>
          <p:cNvPr id="61" name="Google Shape;61;p14"/>
          <p:cNvSpPr txBox="1">
            <a:spLocks noGrp="1"/>
          </p:cNvSpPr>
          <p:nvPr>
            <p:ph type="ctrTitle"/>
          </p:nvPr>
        </p:nvSpPr>
        <p:spPr>
          <a:xfrm>
            <a:off x="311700" y="744575"/>
            <a:ext cx="8520600" cy="1443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a:solidFill>
                  <a:srgbClr val="001320"/>
                </a:solidFill>
                <a:highlight>
                  <a:srgbClr val="FFFFFF"/>
                </a:highlight>
                <a:latin typeface="Times New Roman"/>
                <a:ea typeface="Times New Roman"/>
                <a:cs typeface="Times New Roman"/>
                <a:sym typeface="Times New Roman"/>
              </a:rPr>
              <a:t>Don’t let anyone look down on you because you are young, but set an example for the believers in speech, in conduct, in love, in faith and in </a:t>
            </a:r>
            <a:r>
              <a:rPr lang="en" sz="2400" b="1">
                <a:solidFill>
                  <a:srgbClr val="001320"/>
                </a:solidFill>
                <a:highlight>
                  <a:srgbClr val="FFFFFF"/>
                </a:highlight>
                <a:latin typeface="Times New Roman"/>
                <a:ea typeface="Times New Roman"/>
                <a:cs typeface="Times New Roman"/>
                <a:sym typeface="Times New Roman"/>
              </a:rPr>
              <a:t>purity</a:t>
            </a:r>
            <a:r>
              <a:rPr lang="en" sz="2400">
                <a:solidFill>
                  <a:srgbClr val="001320"/>
                </a:solidFill>
                <a:highlight>
                  <a:srgbClr val="FFFFFF"/>
                </a:highlight>
                <a:latin typeface="Times New Roman"/>
                <a:ea typeface="Times New Roman"/>
                <a:cs typeface="Times New Roman"/>
                <a:sym typeface="Times New Roman"/>
              </a:rPr>
              <a:t>.</a:t>
            </a:r>
            <a:endParaRPr sz="2400">
              <a:solidFill>
                <a:srgbClr val="001320"/>
              </a:solidFill>
              <a:highlight>
                <a:srgbClr val="FFFFFF"/>
              </a:highlight>
              <a:latin typeface="Times New Roman"/>
              <a:ea typeface="Times New Roman"/>
              <a:cs typeface="Times New Roman"/>
              <a:sym typeface="Times New Roman"/>
            </a:endParaRPr>
          </a:p>
          <a:p>
            <a:pPr marL="0" lvl="0" indent="0" algn="ctr" rtl="0">
              <a:spcBef>
                <a:spcPts val="0"/>
              </a:spcBef>
              <a:spcAft>
                <a:spcPts val="0"/>
              </a:spcAft>
              <a:buNone/>
            </a:pPr>
            <a:endParaRPr sz="2400">
              <a:solidFill>
                <a:srgbClr val="001320"/>
              </a:solidFill>
              <a:highlight>
                <a:srgbClr val="FFFFFF"/>
              </a:highlight>
              <a:latin typeface="Times New Roman"/>
              <a:ea typeface="Times New Roman"/>
              <a:cs typeface="Times New Roman"/>
              <a:sym typeface="Times New Roman"/>
            </a:endParaRPr>
          </a:p>
          <a:p>
            <a:pPr marL="0" lvl="0" indent="0" algn="ctr" rtl="0">
              <a:spcBef>
                <a:spcPts val="0"/>
              </a:spcBef>
              <a:spcAft>
                <a:spcPts val="0"/>
              </a:spcAft>
              <a:buNone/>
            </a:pPr>
            <a:r>
              <a:rPr lang="en" sz="2400">
                <a:latin typeface="Bookman Old Style"/>
                <a:ea typeface="Bookman Old Style"/>
                <a:cs typeface="Bookman Old Style"/>
                <a:sym typeface="Bookman Old Style"/>
              </a:rPr>
              <a:t>(1 Timothy 4:12)</a:t>
            </a:r>
            <a:endParaRPr sz="2400">
              <a:latin typeface="Bookman Old Style"/>
              <a:ea typeface="Bookman Old Style"/>
              <a:cs typeface="Bookman Old Style"/>
              <a:sym typeface="Bookman Old Styl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15"/>
          <p:cNvPicPr preferRelativeResize="0"/>
          <p:nvPr/>
        </p:nvPicPr>
        <p:blipFill>
          <a:blip r:embed="rId3">
            <a:alphaModFix/>
          </a:blip>
          <a:stretch>
            <a:fillRect/>
          </a:stretch>
        </p:blipFill>
        <p:spPr>
          <a:xfrm>
            <a:off x="0" y="0"/>
            <a:ext cx="9143999" cy="5143500"/>
          </a:xfrm>
          <a:prstGeom prst="rect">
            <a:avLst/>
          </a:prstGeom>
          <a:noFill/>
          <a:ln>
            <a:noFill/>
          </a:ln>
        </p:spPr>
      </p:pic>
      <p:sp>
        <p:nvSpPr>
          <p:cNvPr id="67" name="Google Shape;67;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latin typeface="Times New Roman"/>
                <a:ea typeface="Times New Roman"/>
                <a:cs typeface="Times New Roman"/>
                <a:sym typeface="Times New Roman"/>
              </a:rPr>
              <a:t>What is purity?</a:t>
            </a:r>
            <a:endParaRPr>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16"/>
          <p:cNvPicPr preferRelativeResize="0"/>
          <p:nvPr/>
        </p:nvPicPr>
        <p:blipFill>
          <a:blip r:embed="rId3">
            <a:alphaModFix/>
          </a:blip>
          <a:stretch>
            <a:fillRect/>
          </a:stretch>
        </p:blipFill>
        <p:spPr>
          <a:xfrm>
            <a:off x="0" y="-885075"/>
            <a:ext cx="9144001" cy="6028575"/>
          </a:xfrm>
          <a:prstGeom prst="rect">
            <a:avLst/>
          </a:prstGeom>
          <a:noFill/>
          <a:ln>
            <a:noFill/>
          </a:ln>
        </p:spPr>
      </p:pic>
      <p:sp>
        <p:nvSpPr>
          <p:cNvPr id="73" name="Google Shape;73;p16"/>
          <p:cNvSpPr txBox="1">
            <a:spLocks noGrp="1"/>
          </p:cNvSpPr>
          <p:nvPr>
            <p:ph type="ctrTitle"/>
          </p:nvPr>
        </p:nvSpPr>
        <p:spPr>
          <a:xfrm>
            <a:off x="311700" y="-350695"/>
            <a:ext cx="8520600" cy="39027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endParaRPr sz="3300">
              <a:latin typeface="Times New Roman"/>
              <a:ea typeface="Times New Roman"/>
              <a:cs typeface="Times New Roman"/>
              <a:sym typeface="Times New Roman"/>
            </a:endParaRPr>
          </a:p>
          <a:p>
            <a:pPr marL="0" lvl="0" indent="0" algn="ctr" rtl="0">
              <a:spcBef>
                <a:spcPts val="0"/>
              </a:spcBef>
              <a:spcAft>
                <a:spcPts val="0"/>
              </a:spcAft>
              <a:buNone/>
            </a:pPr>
            <a:r>
              <a:rPr lang="en" sz="2650">
                <a:latin typeface="Times New Roman"/>
                <a:ea typeface="Times New Roman"/>
                <a:cs typeface="Times New Roman"/>
                <a:sym typeface="Times New Roman"/>
              </a:rPr>
              <a:t>His divine power has given us everything we need for a godly life through our knowledge of him who called us by his own glory and goodness. Through these he has given us his very great and precious promises, so that through them you may participate in the divine nature, having escaped the </a:t>
            </a:r>
            <a:r>
              <a:rPr lang="en" sz="2650" b="1">
                <a:latin typeface="Times New Roman"/>
                <a:ea typeface="Times New Roman"/>
                <a:cs typeface="Times New Roman"/>
                <a:sym typeface="Times New Roman"/>
              </a:rPr>
              <a:t>corruption in the world</a:t>
            </a:r>
            <a:r>
              <a:rPr lang="en" sz="2650">
                <a:latin typeface="Times New Roman"/>
                <a:ea typeface="Times New Roman"/>
                <a:cs typeface="Times New Roman"/>
                <a:sym typeface="Times New Roman"/>
              </a:rPr>
              <a:t> caused by </a:t>
            </a:r>
            <a:r>
              <a:rPr lang="en" sz="2650" b="1">
                <a:latin typeface="Times New Roman"/>
                <a:ea typeface="Times New Roman"/>
                <a:cs typeface="Times New Roman"/>
                <a:sym typeface="Times New Roman"/>
              </a:rPr>
              <a:t>evil desires</a:t>
            </a:r>
            <a:r>
              <a:rPr lang="en" sz="2650">
                <a:latin typeface="Times New Roman"/>
                <a:ea typeface="Times New Roman"/>
                <a:cs typeface="Times New Roman"/>
                <a:sym typeface="Times New Roman"/>
              </a:rPr>
              <a:t>.</a:t>
            </a:r>
            <a:endParaRPr sz="2650">
              <a:latin typeface="Times New Roman"/>
              <a:ea typeface="Times New Roman"/>
              <a:cs typeface="Times New Roman"/>
              <a:sym typeface="Times New Roman"/>
            </a:endParaRPr>
          </a:p>
          <a:p>
            <a:pPr marL="0" lvl="0" indent="0" algn="ctr" rtl="0">
              <a:spcBef>
                <a:spcPts val="0"/>
              </a:spcBef>
              <a:spcAft>
                <a:spcPts val="0"/>
              </a:spcAft>
              <a:buNone/>
            </a:pPr>
            <a:endParaRPr sz="3300">
              <a:latin typeface="Times New Roman"/>
              <a:ea typeface="Times New Roman"/>
              <a:cs typeface="Times New Roman"/>
              <a:sym typeface="Times New Roman"/>
            </a:endParaRPr>
          </a:p>
          <a:p>
            <a:pPr marL="0" lvl="0" indent="0" algn="ctr" rtl="0">
              <a:spcBef>
                <a:spcPts val="0"/>
              </a:spcBef>
              <a:spcAft>
                <a:spcPts val="0"/>
              </a:spcAft>
              <a:buNone/>
            </a:pPr>
            <a:r>
              <a:rPr lang="en" sz="3600">
                <a:latin typeface="Bookman Old Style"/>
                <a:ea typeface="Bookman Old Style"/>
                <a:cs typeface="Bookman Old Style"/>
                <a:sym typeface="Bookman Old Style"/>
              </a:rPr>
              <a:t>(2 Peter 1:3-4)</a:t>
            </a:r>
            <a:endParaRPr sz="3600">
              <a:latin typeface="Bookman Old Style"/>
              <a:ea typeface="Bookman Old Style"/>
              <a:cs typeface="Bookman Old Style"/>
              <a:sym typeface="Bookman Old Styl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7"/>
          <p:cNvPicPr preferRelativeResize="0"/>
          <p:nvPr/>
        </p:nvPicPr>
        <p:blipFill>
          <a:blip r:embed="rId3">
            <a:alphaModFix/>
          </a:blip>
          <a:stretch>
            <a:fillRect/>
          </a:stretch>
        </p:blipFill>
        <p:spPr>
          <a:xfrm>
            <a:off x="0" y="0"/>
            <a:ext cx="9143999" cy="5143500"/>
          </a:xfrm>
          <a:prstGeom prst="rect">
            <a:avLst/>
          </a:prstGeom>
          <a:noFill/>
          <a:ln>
            <a:noFill/>
          </a:ln>
        </p:spPr>
      </p:pic>
      <p:sp>
        <p:nvSpPr>
          <p:cNvPr id="79" name="Google Shape;79;p17"/>
          <p:cNvSpPr txBox="1">
            <a:spLocks noGrp="1"/>
          </p:cNvSpPr>
          <p:nvPr>
            <p:ph type="ctrTitle"/>
          </p:nvPr>
        </p:nvSpPr>
        <p:spPr>
          <a:xfrm>
            <a:off x="311700" y="1836975"/>
            <a:ext cx="8520600" cy="17700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latin typeface="Times New Roman"/>
                <a:ea typeface="Times New Roman"/>
                <a:cs typeface="Times New Roman"/>
                <a:sym typeface="Times New Roman"/>
              </a:rPr>
              <a:t>What is purity?</a:t>
            </a:r>
            <a:endParaRPr>
              <a:latin typeface="Times New Roman"/>
              <a:ea typeface="Times New Roman"/>
              <a:cs typeface="Times New Roman"/>
              <a:sym typeface="Times New Roman"/>
            </a:endParaRPr>
          </a:p>
          <a:p>
            <a:pPr marL="0" lvl="0" indent="0" algn="ctr" rtl="0">
              <a:spcBef>
                <a:spcPts val="0"/>
              </a:spcBef>
              <a:spcAft>
                <a:spcPts val="0"/>
              </a:spcAft>
              <a:buNone/>
            </a:pPr>
            <a:endParaRPr>
              <a:latin typeface="Times New Roman"/>
              <a:ea typeface="Times New Roman"/>
              <a:cs typeface="Times New Roman"/>
              <a:sym typeface="Times New Roman"/>
            </a:endParaRPr>
          </a:p>
          <a:p>
            <a:pPr marL="0" lvl="0" indent="0" algn="ctr" rtl="0">
              <a:lnSpc>
                <a:spcPct val="115000"/>
              </a:lnSpc>
              <a:spcBef>
                <a:spcPts val="0"/>
              </a:spcBef>
              <a:spcAft>
                <a:spcPts val="0"/>
              </a:spcAft>
              <a:buNone/>
            </a:pPr>
            <a:r>
              <a:rPr lang="en" sz="3000">
                <a:latin typeface="Times New Roman"/>
                <a:ea typeface="Times New Roman"/>
                <a:cs typeface="Times New Roman"/>
                <a:sym typeface="Times New Roman"/>
              </a:rPr>
              <a:t>Definition: freedom from spiritual or moral defilement; innocence or chastity</a:t>
            </a:r>
            <a:endParaRPr sz="3000">
              <a:latin typeface="Times New Roman"/>
              <a:ea typeface="Times New Roman"/>
              <a:cs typeface="Times New Roman"/>
              <a:sym typeface="Times New Roman"/>
            </a:endParaRPr>
          </a:p>
          <a:p>
            <a:pPr marL="0" lvl="0" indent="0" algn="ctr" rtl="0">
              <a:lnSpc>
                <a:spcPct val="115000"/>
              </a:lnSpc>
              <a:spcBef>
                <a:spcPts val="0"/>
              </a:spcBef>
              <a:spcAft>
                <a:spcPts val="0"/>
              </a:spcAft>
              <a:buNone/>
            </a:pPr>
            <a:endParaRPr sz="3000">
              <a:latin typeface="Times New Roman"/>
              <a:ea typeface="Times New Roman"/>
              <a:cs typeface="Times New Roman"/>
              <a:sym typeface="Times New Roman"/>
            </a:endParaRPr>
          </a:p>
          <a:p>
            <a:pPr marL="0" lvl="0" indent="0" algn="ctr" rtl="0">
              <a:lnSpc>
                <a:spcPct val="115000"/>
              </a:lnSpc>
              <a:spcBef>
                <a:spcPts val="0"/>
              </a:spcBef>
              <a:spcAft>
                <a:spcPts val="0"/>
              </a:spcAft>
              <a:buClr>
                <a:schemeClr val="dk1"/>
              </a:buClr>
              <a:buSzPct val="36667"/>
              <a:buFont typeface="Arial"/>
              <a:buNone/>
            </a:pPr>
            <a:r>
              <a:rPr lang="en" sz="3000">
                <a:latin typeface="Times New Roman"/>
                <a:ea typeface="Times New Roman"/>
                <a:cs typeface="Times New Roman"/>
                <a:sym typeface="Times New Roman"/>
              </a:rPr>
              <a:t>Freedom from corruption caused by evil desires…</a:t>
            </a:r>
            <a:endParaRPr sz="3000">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8"/>
          <p:cNvPicPr preferRelativeResize="0"/>
          <p:nvPr/>
        </p:nvPicPr>
        <p:blipFill>
          <a:blip r:embed="rId3">
            <a:alphaModFix/>
          </a:blip>
          <a:stretch>
            <a:fillRect/>
          </a:stretch>
        </p:blipFill>
        <p:spPr>
          <a:xfrm>
            <a:off x="0" y="0"/>
            <a:ext cx="9144001" cy="5143500"/>
          </a:xfrm>
          <a:prstGeom prst="rect">
            <a:avLst/>
          </a:prstGeom>
          <a:noFill/>
          <a:ln>
            <a:noFill/>
          </a:ln>
        </p:spPr>
      </p:pic>
      <p:sp>
        <p:nvSpPr>
          <p:cNvPr id="85" name="Google Shape;85;p18"/>
          <p:cNvSpPr txBox="1">
            <a:spLocks noGrp="1"/>
          </p:cNvSpPr>
          <p:nvPr>
            <p:ph type="ctrTitle"/>
          </p:nvPr>
        </p:nvSpPr>
        <p:spPr>
          <a:xfrm>
            <a:off x="311700" y="744575"/>
            <a:ext cx="8520600" cy="2491800"/>
          </a:xfrm>
          <a:prstGeom prst="rect">
            <a:avLst/>
          </a:prstGeom>
        </p:spPr>
        <p:txBody>
          <a:bodyPr spcFirstLastPara="1" wrap="square" lIns="91425" tIns="91425" rIns="91425" bIns="91425" anchor="b" anchorCtr="0">
            <a:normAutofit/>
          </a:bodyPr>
          <a:lstStyle/>
          <a:p>
            <a:pPr marL="457200" lvl="0" indent="-457200" algn="l" rtl="0">
              <a:spcBef>
                <a:spcPts val="0"/>
              </a:spcBef>
              <a:spcAft>
                <a:spcPts val="0"/>
              </a:spcAft>
              <a:buSzPts val="3600"/>
              <a:buFont typeface="Times New Roman"/>
              <a:buChar char="-"/>
            </a:pPr>
            <a:r>
              <a:rPr lang="en" sz="3600">
                <a:latin typeface="Times New Roman"/>
                <a:ea typeface="Times New Roman"/>
                <a:cs typeface="Times New Roman"/>
                <a:sym typeface="Times New Roman"/>
              </a:rPr>
              <a:t>Purity of heart</a:t>
            </a:r>
            <a:endParaRPr sz="3600">
              <a:latin typeface="Times New Roman"/>
              <a:ea typeface="Times New Roman"/>
              <a:cs typeface="Times New Roman"/>
              <a:sym typeface="Times New Roman"/>
            </a:endParaRPr>
          </a:p>
          <a:p>
            <a:pPr marL="457200" lvl="0" indent="-457200" algn="l" rtl="0">
              <a:spcBef>
                <a:spcPts val="0"/>
              </a:spcBef>
              <a:spcAft>
                <a:spcPts val="0"/>
              </a:spcAft>
              <a:buSzPts val="3600"/>
              <a:buFont typeface="Times New Roman"/>
              <a:buChar char="-"/>
            </a:pPr>
            <a:r>
              <a:rPr lang="en" sz="3600">
                <a:latin typeface="Times New Roman"/>
                <a:ea typeface="Times New Roman"/>
                <a:cs typeface="Times New Roman"/>
                <a:sym typeface="Times New Roman"/>
              </a:rPr>
              <a:t>Purity of speech</a:t>
            </a:r>
            <a:endParaRPr sz="3600">
              <a:latin typeface="Times New Roman"/>
              <a:ea typeface="Times New Roman"/>
              <a:cs typeface="Times New Roman"/>
              <a:sym typeface="Times New Roman"/>
            </a:endParaRPr>
          </a:p>
          <a:p>
            <a:pPr marL="457200" lvl="0" indent="-457200" algn="l" rtl="0">
              <a:spcBef>
                <a:spcPts val="0"/>
              </a:spcBef>
              <a:spcAft>
                <a:spcPts val="0"/>
              </a:spcAft>
              <a:buSzPts val="3600"/>
              <a:buFont typeface="Times New Roman"/>
              <a:buChar char="-"/>
            </a:pPr>
            <a:r>
              <a:rPr lang="en" sz="3600">
                <a:latin typeface="Times New Roman"/>
                <a:ea typeface="Times New Roman"/>
                <a:cs typeface="Times New Roman"/>
                <a:sym typeface="Times New Roman"/>
              </a:rPr>
              <a:t>Bodily/Sexual Purity</a:t>
            </a:r>
            <a:endParaRPr sz="3600">
              <a:latin typeface="Times New Roman"/>
              <a:ea typeface="Times New Roman"/>
              <a:cs typeface="Times New Roman"/>
              <a:sym typeface="Times New Roman"/>
            </a:endParaRPr>
          </a:p>
        </p:txBody>
      </p:sp>
      <p:sp>
        <p:nvSpPr>
          <p:cNvPr id="86" name="Google Shape;86;p18"/>
          <p:cNvSpPr txBox="1"/>
          <p:nvPr/>
        </p:nvSpPr>
        <p:spPr>
          <a:xfrm>
            <a:off x="1168975" y="3655350"/>
            <a:ext cx="7431000" cy="98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dk1"/>
                </a:solidFill>
                <a:latin typeface="Times New Roman"/>
                <a:ea typeface="Times New Roman"/>
                <a:cs typeface="Times New Roman"/>
                <a:sym typeface="Times New Roman"/>
              </a:rPr>
              <a:t>Let’s look at what the scriptures say…</a:t>
            </a:r>
            <a:endParaRPr sz="3600">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19"/>
          <p:cNvPicPr preferRelativeResize="0"/>
          <p:nvPr/>
        </p:nvPicPr>
        <p:blipFill>
          <a:blip r:embed="rId3">
            <a:alphaModFix/>
          </a:blip>
          <a:stretch>
            <a:fillRect/>
          </a:stretch>
        </p:blipFill>
        <p:spPr>
          <a:xfrm>
            <a:off x="0" y="0"/>
            <a:ext cx="9143999" cy="5143500"/>
          </a:xfrm>
          <a:prstGeom prst="rect">
            <a:avLst/>
          </a:prstGeom>
          <a:noFill/>
          <a:ln>
            <a:noFill/>
          </a:ln>
        </p:spPr>
      </p:pic>
      <p:sp>
        <p:nvSpPr>
          <p:cNvPr id="92" name="Google Shape;92;p19"/>
          <p:cNvSpPr txBox="1">
            <a:spLocks noGrp="1"/>
          </p:cNvSpPr>
          <p:nvPr>
            <p:ph type="ctrTitle"/>
          </p:nvPr>
        </p:nvSpPr>
        <p:spPr>
          <a:xfrm>
            <a:off x="311700" y="317850"/>
            <a:ext cx="8520600" cy="4305600"/>
          </a:xfrm>
          <a:prstGeom prst="rect">
            <a:avLst/>
          </a:prstGeom>
        </p:spPr>
        <p:txBody>
          <a:bodyPr spcFirstLastPara="1" wrap="square" lIns="91425" tIns="91425" rIns="91425" bIns="91425" anchor="b" anchorCtr="0">
            <a:normAutofit/>
          </a:bodyPr>
          <a:lstStyle/>
          <a:p>
            <a:pPr marL="0" lvl="0" indent="0" algn="l" rtl="0">
              <a:lnSpc>
                <a:spcPct val="115000"/>
              </a:lnSpc>
              <a:spcBef>
                <a:spcPts val="0"/>
              </a:spcBef>
              <a:spcAft>
                <a:spcPts val="0"/>
              </a:spcAft>
              <a:buNone/>
            </a:pPr>
            <a:r>
              <a:rPr lang="en" sz="3000" b="1">
                <a:latin typeface="Times New Roman"/>
                <a:ea typeface="Times New Roman"/>
                <a:cs typeface="Times New Roman"/>
                <a:sym typeface="Times New Roman"/>
              </a:rPr>
              <a:t>What does it mean to be pure of heart?</a:t>
            </a:r>
            <a:endParaRPr sz="3000" b="1">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b="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3000">
                <a:latin typeface="Times New Roman"/>
                <a:ea typeface="Times New Roman"/>
                <a:cs typeface="Times New Roman"/>
                <a:sym typeface="Times New Roman"/>
              </a:rPr>
              <a:t>Psalms 24:3-6</a:t>
            </a: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3000">
                <a:latin typeface="Times New Roman"/>
                <a:ea typeface="Times New Roman"/>
                <a:cs typeface="Times New Roman"/>
                <a:sym typeface="Times New Roman"/>
              </a:rPr>
              <a:t>1 Thessalonians 2:2-8</a:t>
            </a: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3000">
                <a:latin typeface="Times New Roman"/>
                <a:ea typeface="Times New Roman"/>
                <a:cs typeface="Times New Roman"/>
                <a:sym typeface="Times New Roman"/>
              </a:rPr>
              <a:t>Colossians 3:8-10</a:t>
            </a:r>
            <a:endParaRPr sz="3000">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20"/>
          <p:cNvPicPr preferRelativeResize="0"/>
          <p:nvPr/>
        </p:nvPicPr>
        <p:blipFill>
          <a:blip r:embed="rId3">
            <a:alphaModFix/>
          </a:blip>
          <a:stretch>
            <a:fillRect/>
          </a:stretch>
        </p:blipFill>
        <p:spPr>
          <a:xfrm>
            <a:off x="0" y="0"/>
            <a:ext cx="9143999" cy="5143500"/>
          </a:xfrm>
          <a:prstGeom prst="rect">
            <a:avLst/>
          </a:prstGeom>
          <a:noFill/>
          <a:ln>
            <a:noFill/>
          </a:ln>
        </p:spPr>
      </p:pic>
      <p:sp>
        <p:nvSpPr>
          <p:cNvPr id="98" name="Google Shape;98;p20"/>
          <p:cNvSpPr txBox="1">
            <a:spLocks noGrp="1"/>
          </p:cNvSpPr>
          <p:nvPr>
            <p:ph type="ctrTitle"/>
          </p:nvPr>
        </p:nvSpPr>
        <p:spPr>
          <a:xfrm>
            <a:off x="311700" y="693500"/>
            <a:ext cx="8520600" cy="3279600"/>
          </a:xfrm>
          <a:prstGeom prst="rect">
            <a:avLst/>
          </a:prstGeom>
        </p:spPr>
        <p:txBody>
          <a:bodyPr spcFirstLastPara="1" wrap="square" lIns="91425" tIns="91425" rIns="91425" bIns="91425" anchor="b" anchorCtr="0">
            <a:normAutofit fontScale="90000"/>
          </a:bodyPr>
          <a:lstStyle/>
          <a:p>
            <a:pPr marL="0" lvl="0" indent="0" algn="l" rtl="0">
              <a:lnSpc>
                <a:spcPct val="115000"/>
              </a:lnSpc>
              <a:spcBef>
                <a:spcPts val="0"/>
              </a:spcBef>
              <a:spcAft>
                <a:spcPts val="0"/>
              </a:spcAft>
              <a:buNone/>
            </a:pPr>
            <a:r>
              <a:rPr lang="en" sz="3000" b="1">
                <a:latin typeface="Times New Roman"/>
                <a:ea typeface="Times New Roman"/>
                <a:cs typeface="Times New Roman"/>
                <a:sym typeface="Times New Roman"/>
              </a:rPr>
              <a:t>What does it mean to be pure of heart?</a:t>
            </a:r>
            <a:endParaRPr sz="3000" b="1">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b="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3000">
                <a:latin typeface="Times New Roman"/>
                <a:ea typeface="Times New Roman"/>
                <a:cs typeface="Times New Roman"/>
                <a:sym typeface="Times New Roman"/>
              </a:rPr>
              <a:t>Innocent intentions, honesty, kindness, goodwill, joy, love, charity.</a:t>
            </a: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3000">
                <a:latin typeface="Times New Roman"/>
                <a:ea typeface="Times New Roman"/>
                <a:cs typeface="Times New Roman"/>
                <a:sym typeface="Times New Roman"/>
              </a:rPr>
              <a:t>In a nutshell - it’s sincerity! Be genuine and truthful. Do not harbor hatred or malice in your heart.</a:t>
            </a:r>
            <a:endParaRPr sz="3000">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21"/>
          <p:cNvPicPr preferRelativeResize="0"/>
          <p:nvPr/>
        </p:nvPicPr>
        <p:blipFill>
          <a:blip r:embed="rId3">
            <a:alphaModFix/>
          </a:blip>
          <a:stretch>
            <a:fillRect/>
          </a:stretch>
        </p:blipFill>
        <p:spPr>
          <a:xfrm>
            <a:off x="0" y="-885075"/>
            <a:ext cx="9144001" cy="6028575"/>
          </a:xfrm>
          <a:prstGeom prst="rect">
            <a:avLst/>
          </a:prstGeom>
          <a:noFill/>
          <a:ln>
            <a:noFill/>
          </a:ln>
        </p:spPr>
      </p:pic>
      <p:sp>
        <p:nvSpPr>
          <p:cNvPr id="104" name="Google Shape;104;p21"/>
          <p:cNvSpPr txBox="1">
            <a:spLocks noGrp="1"/>
          </p:cNvSpPr>
          <p:nvPr>
            <p:ph type="ctrTitle"/>
          </p:nvPr>
        </p:nvSpPr>
        <p:spPr>
          <a:xfrm>
            <a:off x="311700" y="100163"/>
            <a:ext cx="8520600" cy="4058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3000" b="1">
                <a:latin typeface="Times New Roman"/>
                <a:ea typeface="Times New Roman"/>
                <a:cs typeface="Times New Roman"/>
                <a:sym typeface="Times New Roman"/>
              </a:rPr>
              <a:t>What does it mean to have purity in speech?</a:t>
            </a:r>
            <a:endParaRPr sz="3000" b="1">
              <a:latin typeface="Times New Roman"/>
              <a:ea typeface="Times New Roman"/>
              <a:cs typeface="Times New Roman"/>
              <a:sym typeface="Times New Roman"/>
            </a:endParaRPr>
          </a:p>
          <a:p>
            <a:pPr marL="0" lvl="0" indent="0" algn="l" rtl="0">
              <a:spcBef>
                <a:spcPts val="0"/>
              </a:spcBef>
              <a:spcAft>
                <a:spcPts val="0"/>
              </a:spcAft>
              <a:buNone/>
            </a:pPr>
            <a:endParaRPr sz="3000" b="1">
              <a:latin typeface="Times New Roman"/>
              <a:ea typeface="Times New Roman"/>
              <a:cs typeface="Times New Roman"/>
              <a:sym typeface="Times New Roman"/>
            </a:endParaRPr>
          </a:p>
          <a:p>
            <a:pPr marL="0" lvl="0" indent="0" algn="l" rtl="0">
              <a:spcBef>
                <a:spcPts val="0"/>
              </a:spcBef>
              <a:spcAft>
                <a:spcPts val="0"/>
              </a:spcAft>
              <a:buNone/>
            </a:pPr>
            <a:r>
              <a:rPr lang="en" sz="3000">
                <a:latin typeface="Times New Roman"/>
                <a:ea typeface="Times New Roman"/>
                <a:cs typeface="Times New Roman"/>
                <a:sym typeface="Times New Roman"/>
              </a:rPr>
              <a:t>Ephesians 4:29</a:t>
            </a:r>
            <a:endParaRPr sz="3000">
              <a:latin typeface="Times New Roman"/>
              <a:ea typeface="Times New Roman"/>
              <a:cs typeface="Times New Roman"/>
              <a:sym typeface="Times New Roman"/>
            </a:endParaRPr>
          </a:p>
          <a:p>
            <a:pPr marL="0" lvl="0" indent="0" algn="l" rtl="0">
              <a:spcBef>
                <a:spcPts val="0"/>
              </a:spcBef>
              <a:spcAft>
                <a:spcPts val="0"/>
              </a:spcAft>
              <a:buNone/>
            </a:pPr>
            <a:endParaRPr sz="3000">
              <a:latin typeface="Times New Roman"/>
              <a:ea typeface="Times New Roman"/>
              <a:cs typeface="Times New Roman"/>
              <a:sym typeface="Times New Roman"/>
            </a:endParaRPr>
          </a:p>
          <a:p>
            <a:pPr marL="0" lvl="0" indent="0" algn="l" rtl="0">
              <a:spcBef>
                <a:spcPts val="0"/>
              </a:spcBef>
              <a:spcAft>
                <a:spcPts val="0"/>
              </a:spcAft>
              <a:buNone/>
            </a:pPr>
            <a:r>
              <a:rPr lang="en" sz="3000">
                <a:latin typeface="Times New Roman"/>
                <a:ea typeface="Times New Roman"/>
                <a:cs typeface="Times New Roman"/>
                <a:sym typeface="Times New Roman"/>
              </a:rPr>
              <a:t>Ephesians 5:3-6</a:t>
            </a:r>
            <a:endParaRPr sz="3000">
              <a:latin typeface="Times New Roman"/>
              <a:ea typeface="Times New Roman"/>
              <a:cs typeface="Times New Roman"/>
              <a:sym typeface="Times New Roman"/>
            </a:endParaRPr>
          </a:p>
          <a:p>
            <a:pPr marL="0" lvl="0" indent="0" algn="l" rtl="0">
              <a:spcBef>
                <a:spcPts val="0"/>
              </a:spcBef>
              <a:spcAft>
                <a:spcPts val="0"/>
              </a:spcAft>
              <a:buNone/>
            </a:pPr>
            <a:endParaRPr sz="3000">
              <a:latin typeface="Times New Roman"/>
              <a:ea typeface="Times New Roman"/>
              <a:cs typeface="Times New Roman"/>
              <a:sym typeface="Times New Roman"/>
            </a:endParaRPr>
          </a:p>
          <a:p>
            <a:pPr marL="0" lvl="0" indent="0" algn="l" rtl="0">
              <a:spcBef>
                <a:spcPts val="0"/>
              </a:spcBef>
              <a:spcAft>
                <a:spcPts val="0"/>
              </a:spcAft>
              <a:buNone/>
            </a:pPr>
            <a:r>
              <a:rPr lang="en" sz="3000">
                <a:latin typeface="Times New Roman"/>
                <a:ea typeface="Times New Roman"/>
                <a:cs typeface="Times New Roman"/>
                <a:sym typeface="Times New Roman"/>
              </a:rPr>
              <a:t>James 1:27</a:t>
            </a:r>
            <a:endParaRPr sz="3000">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2"/>
          <p:cNvPicPr preferRelativeResize="0"/>
          <p:nvPr/>
        </p:nvPicPr>
        <p:blipFill>
          <a:blip r:embed="rId3">
            <a:alphaModFix/>
          </a:blip>
          <a:stretch>
            <a:fillRect/>
          </a:stretch>
        </p:blipFill>
        <p:spPr>
          <a:xfrm>
            <a:off x="0" y="-885075"/>
            <a:ext cx="9144001" cy="6028575"/>
          </a:xfrm>
          <a:prstGeom prst="rect">
            <a:avLst/>
          </a:prstGeom>
          <a:noFill/>
          <a:ln>
            <a:noFill/>
          </a:ln>
        </p:spPr>
      </p:pic>
      <p:sp>
        <p:nvSpPr>
          <p:cNvPr id="110" name="Google Shape;110;p22"/>
          <p:cNvSpPr txBox="1">
            <a:spLocks noGrp="1"/>
          </p:cNvSpPr>
          <p:nvPr>
            <p:ph type="ctrTitle"/>
          </p:nvPr>
        </p:nvSpPr>
        <p:spPr>
          <a:xfrm>
            <a:off x="311700" y="100174"/>
            <a:ext cx="8520600" cy="3584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3000" b="1">
                <a:latin typeface="Times New Roman"/>
                <a:ea typeface="Times New Roman"/>
                <a:cs typeface="Times New Roman"/>
                <a:sym typeface="Times New Roman"/>
              </a:rPr>
              <a:t>What does it mean to have purity in speech?</a:t>
            </a:r>
            <a:endParaRPr sz="3000" b="1">
              <a:latin typeface="Times New Roman"/>
              <a:ea typeface="Times New Roman"/>
              <a:cs typeface="Times New Roman"/>
              <a:sym typeface="Times New Roman"/>
            </a:endParaRPr>
          </a:p>
          <a:p>
            <a:pPr marL="0" lvl="0" indent="0" algn="l" rtl="0">
              <a:spcBef>
                <a:spcPts val="0"/>
              </a:spcBef>
              <a:spcAft>
                <a:spcPts val="0"/>
              </a:spcAft>
              <a:buNone/>
            </a:pPr>
            <a:endParaRPr sz="3000" b="1">
              <a:latin typeface="Times New Roman"/>
              <a:ea typeface="Times New Roman"/>
              <a:cs typeface="Times New Roman"/>
              <a:sym typeface="Times New Roman"/>
            </a:endParaRPr>
          </a:p>
          <a:p>
            <a:pPr marL="0" lvl="0" indent="0" algn="l" rtl="0">
              <a:spcBef>
                <a:spcPts val="0"/>
              </a:spcBef>
              <a:spcAft>
                <a:spcPts val="0"/>
              </a:spcAft>
              <a:buNone/>
            </a:pPr>
            <a:r>
              <a:rPr lang="en" sz="3000">
                <a:latin typeface="Times New Roman"/>
                <a:ea typeface="Times New Roman"/>
                <a:cs typeface="Times New Roman"/>
                <a:sym typeface="Times New Roman"/>
              </a:rPr>
              <a:t>No unwholesome talk. Only uplifting, edifying things should be said. No coarse joking, no put-downs, roasts, zingers, etc.</a:t>
            </a:r>
            <a:endParaRPr sz="3000">
              <a:latin typeface="Times New Roman"/>
              <a:ea typeface="Times New Roman"/>
              <a:cs typeface="Times New Roman"/>
              <a:sym typeface="Times New Roman"/>
            </a:endParaRPr>
          </a:p>
          <a:p>
            <a:pPr marL="0" lvl="0" indent="0" algn="l" rtl="0">
              <a:spcBef>
                <a:spcPts val="0"/>
              </a:spcBef>
              <a:spcAft>
                <a:spcPts val="0"/>
              </a:spcAft>
              <a:buNone/>
            </a:pPr>
            <a:endParaRPr sz="3000">
              <a:latin typeface="Times New Roman"/>
              <a:ea typeface="Times New Roman"/>
              <a:cs typeface="Times New Roman"/>
              <a:sym typeface="Times New Roman"/>
            </a:endParaRPr>
          </a:p>
          <a:p>
            <a:pPr marL="0" lvl="0" indent="0" algn="l" rtl="0">
              <a:spcBef>
                <a:spcPts val="0"/>
              </a:spcBef>
              <a:spcAft>
                <a:spcPts val="0"/>
              </a:spcAft>
              <a:buNone/>
            </a:pPr>
            <a:r>
              <a:rPr lang="en" sz="3000">
                <a:latin typeface="Times New Roman"/>
                <a:ea typeface="Times New Roman"/>
                <a:cs typeface="Times New Roman"/>
                <a:sym typeface="Times New Roman"/>
              </a:rPr>
              <a:t>Speak as if you are speaking for Jesus.</a:t>
            </a:r>
            <a:endParaRPr sz="3000">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23"/>
          <p:cNvPicPr preferRelativeResize="0"/>
          <p:nvPr/>
        </p:nvPicPr>
        <p:blipFill>
          <a:blip r:embed="rId3">
            <a:alphaModFix/>
          </a:blip>
          <a:stretch>
            <a:fillRect/>
          </a:stretch>
        </p:blipFill>
        <p:spPr>
          <a:xfrm>
            <a:off x="0" y="0"/>
            <a:ext cx="9143999" cy="5143500"/>
          </a:xfrm>
          <a:prstGeom prst="rect">
            <a:avLst/>
          </a:prstGeom>
          <a:noFill/>
          <a:ln>
            <a:noFill/>
          </a:ln>
        </p:spPr>
      </p:pic>
      <p:sp>
        <p:nvSpPr>
          <p:cNvPr id="116" name="Google Shape;116;p23"/>
          <p:cNvSpPr txBox="1">
            <a:spLocks noGrp="1"/>
          </p:cNvSpPr>
          <p:nvPr>
            <p:ph type="ctrTitle"/>
          </p:nvPr>
        </p:nvSpPr>
        <p:spPr>
          <a:xfrm>
            <a:off x="311700" y="317850"/>
            <a:ext cx="8520600" cy="4305600"/>
          </a:xfrm>
          <a:prstGeom prst="rect">
            <a:avLst/>
          </a:prstGeom>
        </p:spPr>
        <p:txBody>
          <a:bodyPr spcFirstLastPara="1" wrap="square" lIns="91425" tIns="91425" rIns="91425" bIns="91425" anchor="b" anchorCtr="0">
            <a:normAutofit/>
          </a:bodyPr>
          <a:lstStyle/>
          <a:p>
            <a:pPr marL="0" lvl="0" indent="0" algn="l" rtl="0">
              <a:lnSpc>
                <a:spcPct val="115000"/>
              </a:lnSpc>
              <a:spcBef>
                <a:spcPts val="0"/>
              </a:spcBef>
              <a:spcAft>
                <a:spcPts val="0"/>
              </a:spcAft>
              <a:buNone/>
            </a:pPr>
            <a:r>
              <a:rPr lang="en" sz="3000" b="1">
                <a:latin typeface="Times New Roman"/>
                <a:ea typeface="Times New Roman"/>
                <a:cs typeface="Times New Roman"/>
                <a:sym typeface="Times New Roman"/>
              </a:rPr>
              <a:t>What does it mean to be sexually pure?</a:t>
            </a:r>
            <a:endParaRPr sz="3000" b="1">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b="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3000">
                <a:latin typeface="Times New Roman"/>
                <a:ea typeface="Times New Roman"/>
                <a:cs typeface="Times New Roman"/>
                <a:sym typeface="Times New Roman"/>
              </a:rPr>
              <a:t>Colossians 3:1-7</a:t>
            </a: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3000">
                <a:latin typeface="Times New Roman"/>
                <a:ea typeface="Times New Roman"/>
                <a:cs typeface="Times New Roman"/>
                <a:sym typeface="Times New Roman"/>
              </a:rPr>
              <a:t>Romans 1:24-27</a:t>
            </a: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3000">
                <a:latin typeface="Times New Roman"/>
                <a:ea typeface="Times New Roman"/>
                <a:cs typeface="Times New Roman"/>
                <a:sym typeface="Times New Roman"/>
              </a:rPr>
              <a:t>1 Corinthians 6:18-20</a:t>
            </a:r>
            <a:endParaRPr sz="3000">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4"/>
          <p:cNvPicPr preferRelativeResize="0"/>
          <p:nvPr/>
        </p:nvPicPr>
        <p:blipFill>
          <a:blip r:embed="rId3">
            <a:alphaModFix/>
          </a:blip>
          <a:stretch>
            <a:fillRect/>
          </a:stretch>
        </p:blipFill>
        <p:spPr>
          <a:xfrm>
            <a:off x="0" y="0"/>
            <a:ext cx="9143999" cy="5143500"/>
          </a:xfrm>
          <a:prstGeom prst="rect">
            <a:avLst/>
          </a:prstGeom>
          <a:noFill/>
          <a:ln>
            <a:noFill/>
          </a:ln>
        </p:spPr>
      </p:pic>
      <p:sp>
        <p:nvSpPr>
          <p:cNvPr id="122" name="Google Shape;122;p24"/>
          <p:cNvSpPr txBox="1">
            <a:spLocks noGrp="1"/>
          </p:cNvSpPr>
          <p:nvPr>
            <p:ph type="ctrTitle"/>
          </p:nvPr>
        </p:nvSpPr>
        <p:spPr>
          <a:xfrm>
            <a:off x="311700" y="910225"/>
            <a:ext cx="8520600" cy="3857700"/>
          </a:xfrm>
          <a:prstGeom prst="rect">
            <a:avLst/>
          </a:prstGeom>
        </p:spPr>
        <p:txBody>
          <a:bodyPr spcFirstLastPara="1" wrap="square" lIns="91425" tIns="91425" rIns="91425" bIns="91425" anchor="b" anchorCtr="0">
            <a:normAutofit fontScale="90000"/>
          </a:bodyPr>
          <a:lstStyle/>
          <a:p>
            <a:pPr marL="0" lvl="0" indent="0" algn="l" rtl="0">
              <a:lnSpc>
                <a:spcPct val="115000"/>
              </a:lnSpc>
              <a:spcBef>
                <a:spcPts val="0"/>
              </a:spcBef>
              <a:spcAft>
                <a:spcPts val="0"/>
              </a:spcAft>
              <a:buNone/>
            </a:pPr>
            <a:r>
              <a:rPr lang="en" sz="3000" b="1">
                <a:latin typeface="Times New Roman"/>
                <a:ea typeface="Times New Roman"/>
                <a:cs typeface="Times New Roman"/>
                <a:sym typeface="Times New Roman"/>
              </a:rPr>
              <a:t>What does it mean to be sexually pure?</a:t>
            </a:r>
            <a:endParaRPr sz="3000" b="1">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b="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3000">
                <a:latin typeface="Times New Roman"/>
                <a:ea typeface="Times New Roman"/>
                <a:cs typeface="Times New Roman"/>
                <a:sym typeface="Times New Roman"/>
              </a:rPr>
              <a:t>Honor God with your body. Fornication, homosexuality, masturbation…</a:t>
            </a: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3000">
                <a:latin typeface="Times New Roman"/>
                <a:ea typeface="Times New Roman"/>
                <a:cs typeface="Times New Roman"/>
                <a:sym typeface="Times New Roman"/>
              </a:rPr>
              <a:t>Thoughts can lead to action. Get rid of lustful thoughts in your mind. Be careful what you allow yourself to watch, read, and listen to.</a:t>
            </a:r>
            <a:endParaRPr sz="3000">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25"/>
          <p:cNvPicPr preferRelativeResize="0"/>
          <p:nvPr/>
        </p:nvPicPr>
        <p:blipFill>
          <a:blip r:embed="rId3">
            <a:alphaModFix/>
          </a:blip>
          <a:stretch>
            <a:fillRect/>
          </a:stretch>
        </p:blipFill>
        <p:spPr>
          <a:xfrm>
            <a:off x="0" y="0"/>
            <a:ext cx="9144001" cy="5143500"/>
          </a:xfrm>
          <a:prstGeom prst="rect">
            <a:avLst/>
          </a:prstGeom>
          <a:noFill/>
          <a:ln>
            <a:noFill/>
          </a:ln>
        </p:spPr>
      </p:pic>
      <p:sp>
        <p:nvSpPr>
          <p:cNvPr id="128" name="Google Shape;128;p25"/>
          <p:cNvSpPr txBox="1">
            <a:spLocks noGrp="1"/>
          </p:cNvSpPr>
          <p:nvPr>
            <p:ph type="ctrTitle"/>
          </p:nvPr>
        </p:nvSpPr>
        <p:spPr>
          <a:xfrm>
            <a:off x="311700" y="744575"/>
            <a:ext cx="8520600" cy="3079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b="1">
                <a:solidFill>
                  <a:srgbClr val="001320"/>
                </a:solidFill>
                <a:highlight>
                  <a:srgbClr val="FFFFFF"/>
                </a:highlight>
                <a:latin typeface="Times New Roman"/>
                <a:ea typeface="Times New Roman"/>
                <a:cs typeface="Times New Roman"/>
                <a:sym typeface="Times New Roman"/>
              </a:rPr>
              <a:t>How can we become pure?</a:t>
            </a:r>
            <a:endParaRPr sz="2400" b="1">
              <a:solidFill>
                <a:srgbClr val="001320"/>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endParaRPr sz="2400" b="1">
              <a:solidFill>
                <a:srgbClr val="001320"/>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r>
              <a:rPr lang="en" sz="2400">
                <a:solidFill>
                  <a:srgbClr val="001320"/>
                </a:solidFill>
                <a:highlight>
                  <a:srgbClr val="FFFFFF"/>
                </a:highlight>
                <a:latin typeface="Times New Roman"/>
                <a:ea typeface="Times New Roman"/>
                <a:cs typeface="Times New Roman"/>
                <a:sym typeface="Times New Roman"/>
              </a:rPr>
              <a:t>Now that you have purified yourselves by obeying the truth so that you have sincere love for each other, love one another deeply, from the heart. For you have been born again, not of perishable seed, but of imperishable, through the living and enduring word of God.</a:t>
            </a:r>
            <a:r>
              <a:rPr lang="en" sz="2400">
                <a:latin typeface="Times New Roman"/>
                <a:ea typeface="Times New Roman"/>
                <a:cs typeface="Times New Roman"/>
                <a:sym typeface="Times New Roman"/>
              </a:rPr>
              <a:t> </a:t>
            </a:r>
            <a:endParaRPr sz="2400" b="1">
              <a:solidFill>
                <a:srgbClr val="001320"/>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r>
              <a:rPr lang="en" sz="2400">
                <a:solidFill>
                  <a:srgbClr val="001320"/>
                </a:solidFill>
                <a:highlight>
                  <a:srgbClr val="FFFFFF"/>
                </a:highlight>
                <a:latin typeface="Times New Roman"/>
                <a:ea typeface="Times New Roman"/>
                <a:cs typeface="Times New Roman"/>
                <a:sym typeface="Times New Roman"/>
              </a:rPr>
              <a:t>(1 Peter 1:13-22)</a:t>
            </a:r>
            <a:endParaRPr sz="2400">
              <a:solidFill>
                <a:srgbClr val="001320"/>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26"/>
          <p:cNvPicPr preferRelativeResize="0"/>
          <p:nvPr/>
        </p:nvPicPr>
        <p:blipFill>
          <a:blip r:embed="rId3">
            <a:alphaModFix/>
          </a:blip>
          <a:stretch>
            <a:fillRect/>
          </a:stretch>
        </p:blipFill>
        <p:spPr>
          <a:xfrm>
            <a:off x="0" y="0"/>
            <a:ext cx="9144001" cy="5143500"/>
          </a:xfrm>
          <a:prstGeom prst="rect">
            <a:avLst/>
          </a:prstGeom>
          <a:noFill/>
          <a:ln>
            <a:noFill/>
          </a:ln>
        </p:spPr>
      </p:pic>
      <p:sp>
        <p:nvSpPr>
          <p:cNvPr id="134" name="Google Shape;134;p26"/>
          <p:cNvSpPr txBox="1">
            <a:spLocks noGrp="1"/>
          </p:cNvSpPr>
          <p:nvPr>
            <p:ph type="ctrTitle"/>
          </p:nvPr>
        </p:nvSpPr>
        <p:spPr>
          <a:xfrm>
            <a:off x="311700" y="744575"/>
            <a:ext cx="8520600" cy="2562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b="1">
                <a:solidFill>
                  <a:srgbClr val="001320"/>
                </a:solidFill>
                <a:highlight>
                  <a:srgbClr val="FFFFFF"/>
                </a:highlight>
                <a:latin typeface="Times New Roman"/>
                <a:ea typeface="Times New Roman"/>
                <a:cs typeface="Times New Roman"/>
                <a:sym typeface="Times New Roman"/>
              </a:rPr>
              <a:t>How can we become pure?</a:t>
            </a:r>
            <a:endParaRPr sz="2400" b="1">
              <a:solidFill>
                <a:srgbClr val="001320"/>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endParaRPr sz="2400" b="1">
              <a:solidFill>
                <a:srgbClr val="001320"/>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r>
              <a:rPr lang="en" sz="2400">
                <a:solidFill>
                  <a:srgbClr val="001320"/>
                </a:solidFill>
                <a:highlight>
                  <a:srgbClr val="FFFFFF"/>
                </a:highlight>
                <a:latin typeface="Times New Roman"/>
                <a:ea typeface="Times New Roman"/>
                <a:cs typeface="Times New Roman"/>
                <a:sym typeface="Times New Roman"/>
              </a:rPr>
              <a:t>Remember who you are!</a:t>
            </a:r>
            <a:endParaRPr sz="2400">
              <a:solidFill>
                <a:srgbClr val="001320"/>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r>
              <a:rPr lang="en" sz="2400">
                <a:solidFill>
                  <a:srgbClr val="001320"/>
                </a:solidFill>
                <a:highlight>
                  <a:srgbClr val="FFFFFF"/>
                </a:highlight>
                <a:latin typeface="Times New Roman"/>
                <a:ea typeface="Times New Roman"/>
                <a:cs typeface="Times New Roman"/>
                <a:sym typeface="Times New Roman"/>
              </a:rPr>
              <a:t>Remember Lord Jesus.</a:t>
            </a:r>
            <a:endParaRPr sz="2400">
              <a:solidFill>
                <a:srgbClr val="001320"/>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r>
              <a:rPr lang="en" sz="2400">
                <a:solidFill>
                  <a:srgbClr val="001320"/>
                </a:solidFill>
                <a:highlight>
                  <a:srgbClr val="FFFFFF"/>
                </a:highlight>
                <a:latin typeface="Times New Roman"/>
                <a:ea typeface="Times New Roman"/>
                <a:cs typeface="Times New Roman"/>
                <a:sym typeface="Times New Roman"/>
              </a:rPr>
              <a:t>Remember who you used to be.</a:t>
            </a:r>
            <a:endParaRPr sz="2400">
              <a:solidFill>
                <a:srgbClr val="001320"/>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r>
              <a:rPr lang="en" sz="2400">
                <a:solidFill>
                  <a:srgbClr val="001320"/>
                </a:solidFill>
                <a:highlight>
                  <a:srgbClr val="FFFFFF"/>
                </a:highlight>
                <a:latin typeface="Times New Roman"/>
                <a:ea typeface="Times New Roman"/>
                <a:cs typeface="Times New Roman"/>
                <a:sym typeface="Times New Roman"/>
              </a:rPr>
              <a:t>Hear the calling.</a:t>
            </a:r>
            <a:endParaRPr sz="2400">
              <a:solidFill>
                <a:srgbClr val="001320"/>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r>
              <a:rPr lang="en" sz="2400" u="sng">
                <a:solidFill>
                  <a:srgbClr val="001320"/>
                </a:solidFill>
                <a:latin typeface="Times New Roman"/>
                <a:ea typeface="Times New Roman"/>
                <a:cs typeface="Times New Roman"/>
                <a:sym typeface="Times New Roman"/>
              </a:rPr>
              <a:t>We must obey the truth.</a:t>
            </a:r>
            <a:endParaRPr sz="2400" u="sng">
              <a:solidFill>
                <a:srgbClr val="001320"/>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p27"/>
          <p:cNvPicPr preferRelativeResize="0"/>
          <p:nvPr/>
        </p:nvPicPr>
        <p:blipFill>
          <a:blip r:embed="rId3">
            <a:alphaModFix/>
          </a:blip>
          <a:stretch>
            <a:fillRect/>
          </a:stretch>
        </p:blipFill>
        <p:spPr>
          <a:xfrm>
            <a:off x="0" y="-885075"/>
            <a:ext cx="9144001" cy="6028575"/>
          </a:xfrm>
          <a:prstGeom prst="rect">
            <a:avLst/>
          </a:prstGeom>
          <a:noFill/>
          <a:ln>
            <a:noFill/>
          </a:ln>
        </p:spPr>
      </p:pic>
      <p:sp>
        <p:nvSpPr>
          <p:cNvPr id="140" name="Google Shape;140;p27"/>
          <p:cNvSpPr txBox="1">
            <a:spLocks noGrp="1"/>
          </p:cNvSpPr>
          <p:nvPr>
            <p:ph type="ctrTitle"/>
          </p:nvPr>
        </p:nvSpPr>
        <p:spPr>
          <a:xfrm>
            <a:off x="311700" y="476775"/>
            <a:ext cx="8520600" cy="28632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endParaRPr sz="3300">
              <a:latin typeface="Times New Roman"/>
              <a:ea typeface="Times New Roman"/>
              <a:cs typeface="Times New Roman"/>
              <a:sym typeface="Times New Roman"/>
            </a:endParaRPr>
          </a:p>
          <a:p>
            <a:pPr marL="0" lvl="0" indent="0" algn="l" rtl="0">
              <a:spcBef>
                <a:spcPts val="0"/>
              </a:spcBef>
              <a:spcAft>
                <a:spcPts val="0"/>
              </a:spcAft>
              <a:buNone/>
            </a:pPr>
            <a:r>
              <a:rPr lang="en" sz="3300" b="1">
                <a:latin typeface="Times New Roman"/>
                <a:ea typeface="Times New Roman"/>
                <a:cs typeface="Times New Roman"/>
                <a:sym typeface="Times New Roman"/>
              </a:rPr>
              <a:t>Brothers and sisters…</a:t>
            </a:r>
            <a:endParaRPr sz="3300" b="1">
              <a:latin typeface="Times New Roman"/>
              <a:ea typeface="Times New Roman"/>
              <a:cs typeface="Times New Roman"/>
              <a:sym typeface="Times New Roman"/>
            </a:endParaRPr>
          </a:p>
          <a:p>
            <a:pPr marL="0" lvl="0" indent="0" algn="l" rtl="0">
              <a:spcBef>
                <a:spcPts val="0"/>
              </a:spcBef>
              <a:spcAft>
                <a:spcPts val="0"/>
              </a:spcAft>
              <a:buNone/>
            </a:pPr>
            <a:endParaRPr sz="3300" b="1">
              <a:latin typeface="Times New Roman"/>
              <a:ea typeface="Times New Roman"/>
              <a:cs typeface="Times New Roman"/>
              <a:sym typeface="Times New Roman"/>
            </a:endParaRPr>
          </a:p>
          <a:p>
            <a:pPr marL="0" lvl="0" indent="0" algn="ctr" rtl="0">
              <a:spcBef>
                <a:spcPts val="0"/>
              </a:spcBef>
              <a:spcAft>
                <a:spcPts val="0"/>
              </a:spcAft>
              <a:buNone/>
            </a:pPr>
            <a:r>
              <a:rPr lang="en" sz="2650">
                <a:solidFill>
                  <a:srgbClr val="001320"/>
                </a:solidFill>
                <a:latin typeface="Times New Roman"/>
                <a:ea typeface="Times New Roman"/>
                <a:cs typeface="Times New Roman"/>
                <a:sym typeface="Times New Roman"/>
              </a:rPr>
              <a:t>Do not rebuke an older man harshly, but exhort him as if he were your father. Treat younger men as brothers, older women as mothers, and younger women as sisters, with </a:t>
            </a:r>
            <a:r>
              <a:rPr lang="en" sz="2650" b="1">
                <a:solidFill>
                  <a:srgbClr val="001320"/>
                </a:solidFill>
                <a:latin typeface="Times New Roman"/>
                <a:ea typeface="Times New Roman"/>
                <a:cs typeface="Times New Roman"/>
                <a:sym typeface="Times New Roman"/>
              </a:rPr>
              <a:t>absolute purity</a:t>
            </a:r>
            <a:r>
              <a:rPr lang="en" sz="2650">
                <a:solidFill>
                  <a:srgbClr val="001320"/>
                </a:solidFill>
                <a:latin typeface="Times New Roman"/>
                <a:ea typeface="Times New Roman"/>
                <a:cs typeface="Times New Roman"/>
                <a:sym typeface="Times New Roman"/>
              </a:rPr>
              <a:t>.</a:t>
            </a:r>
            <a:endParaRPr sz="2650">
              <a:solidFill>
                <a:srgbClr val="001320"/>
              </a:solidFill>
              <a:latin typeface="Times New Roman"/>
              <a:ea typeface="Times New Roman"/>
              <a:cs typeface="Times New Roman"/>
              <a:sym typeface="Times New Roman"/>
            </a:endParaRPr>
          </a:p>
          <a:p>
            <a:pPr marL="0" lvl="0" indent="0" algn="ctr" rtl="0">
              <a:spcBef>
                <a:spcPts val="0"/>
              </a:spcBef>
              <a:spcAft>
                <a:spcPts val="0"/>
              </a:spcAft>
              <a:buNone/>
            </a:pPr>
            <a:endParaRPr sz="2650">
              <a:solidFill>
                <a:srgbClr val="001320"/>
              </a:solidFill>
              <a:latin typeface="Times New Roman"/>
              <a:ea typeface="Times New Roman"/>
              <a:cs typeface="Times New Roman"/>
              <a:sym typeface="Times New Roman"/>
            </a:endParaRPr>
          </a:p>
          <a:p>
            <a:pPr marL="0" lvl="0" indent="0" algn="ctr" rtl="0">
              <a:spcBef>
                <a:spcPts val="0"/>
              </a:spcBef>
              <a:spcAft>
                <a:spcPts val="0"/>
              </a:spcAft>
              <a:buNone/>
            </a:pPr>
            <a:r>
              <a:rPr lang="en" sz="2650">
                <a:solidFill>
                  <a:srgbClr val="001320"/>
                </a:solidFill>
                <a:latin typeface="Bookman Old Style"/>
                <a:ea typeface="Bookman Old Style"/>
                <a:cs typeface="Bookman Old Style"/>
                <a:sym typeface="Bookman Old Style"/>
              </a:rPr>
              <a:t>(1 Timothy 5:1-2)</a:t>
            </a:r>
            <a:endParaRPr sz="2650">
              <a:solidFill>
                <a:srgbClr val="001320"/>
              </a:solidFill>
              <a:latin typeface="Bookman Old Style"/>
              <a:ea typeface="Bookman Old Style"/>
              <a:cs typeface="Bookman Old Style"/>
              <a:sym typeface="Bookman Old Styl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28"/>
          <p:cNvPicPr preferRelativeResize="0"/>
          <p:nvPr/>
        </p:nvPicPr>
        <p:blipFill>
          <a:blip r:embed="rId3">
            <a:alphaModFix/>
          </a:blip>
          <a:stretch>
            <a:fillRect/>
          </a:stretch>
        </p:blipFill>
        <p:spPr>
          <a:xfrm>
            <a:off x="0" y="0"/>
            <a:ext cx="9143999" cy="5143500"/>
          </a:xfrm>
          <a:prstGeom prst="rect">
            <a:avLst/>
          </a:prstGeom>
          <a:noFill/>
          <a:ln>
            <a:noFill/>
          </a:ln>
        </p:spPr>
      </p:pic>
      <p:sp>
        <p:nvSpPr>
          <p:cNvPr id="146" name="Google Shape;146;p28"/>
          <p:cNvSpPr txBox="1">
            <a:spLocks noGrp="1"/>
          </p:cNvSpPr>
          <p:nvPr>
            <p:ph type="ctrTitle"/>
          </p:nvPr>
        </p:nvSpPr>
        <p:spPr>
          <a:xfrm>
            <a:off x="311700" y="375650"/>
            <a:ext cx="8520600" cy="4608900"/>
          </a:xfrm>
          <a:prstGeom prst="rect">
            <a:avLst/>
          </a:prstGeom>
        </p:spPr>
        <p:txBody>
          <a:bodyPr spcFirstLastPara="1" wrap="square" lIns="91425" tIns="91425" rIns="91425" bIns="91425" anchor="b" anchorCtr="0">
            <a:normAutofit fontScale="90000"/>
          </a:bodyPr>
          <a:lstStyle/>
          <a:p>
            <a:pPr marL="0" lvl="0" indent="0" algn="l" rtl="0">
              <a:lnSpc>
                <a:spcPct val="115000"/>
              </a:lnSpc>
              <a:spcBef>
                <a:spcPts val="0"/>
              </a:spcBef>
              <a:spcAft>
                <a:spcPts val="0"/>
              </a:spcAft>
              <a:buNone/>
            </a:pPr>
            <a:r>
              <a:rPr lang="en" sz="3000" b="1">
                <a:latin typeface="Times New Roman"/>
                <a:ea typeface="Times New Roman"/>
                <a:cs typeface="Times New Roman"/>
                <a:sym typeface="Times New Roman"/>
              </a:rPr>
              <a:t>Guidelines and practices…</a:t>
            </a:r>
            <a:endParaRPr sz="3000" b="1">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b="1">
              <a:latin typeface="Times New Roman"/>
              <a:ea typeface="Times New Roman"/>
              <a:cs typeface="Times New Roman"/>
              <a:sym typeface="Times New Roman"/>
            </a:endParaRPr>
          </a:p>
          <a:p>
            <a:pPr marL="457200" lvl="0" indent="-400050" algn="l" rtl="0">
              <a:lnSpc>
                <a:spcPct val="115000"/>
              </a:lnSpc>
              <a:spcBef>
                <a:spcPts val="0"/>
              </a:spcBef>
              <a:spcAft>
                <a:spcPts val="0"/>
              </a:spcAft>
              <a:buSzPct val="100000"/>
              <a:buFont typeface="Times New Roman"/>
              <a:buChar char="-"/>
            </a:pPr>
            <a:r>
              <a:rPr lang="en" sz="3000">
                <a:latin typeface="Times New Roman"/>
                <a:ea typeface="Times New Roman"/>
                <a:cs typeface="Times New Roman"/>
                <a:sym typeface="Times New Roman"/>
              </a:rPr>
              <a:t>Side hugs</a:t>
            </a:r>
            <a:endParaRPr sz="3000">
              <a:latin typeface="Times New Roman"/>
              <a:ea typeface="Times New Roman"/>
              <a:cs typeface="Times New Roman"/>
              <a:sym typeface="Times New Roman"/>
            </a:endParaRPr>
          </a:p>
          <a:p>
            <a:pPr marL="457200" lvl="0" indent="-400050" algn="l" rtl="0">
              <a:lnSpc>
                <a:spcPct val="115000"/>
              </a:lnSpc>
              <a:spcBef>
                <a:spcPts val="0"/>
              </a:spcBef>
              <a:spcAft>
                <a:spcPts val="0"/>
              </a:spcAft>
              <a:buSzPct val="100000"/>
              <a:buFont typeface="Times New Roman"/>
              <a:buChar char="-"/>
            </a:pPr>
            <a:r>
              <a:rPr lang="en" sz="3000">
                <a:latin typeface="Times New Roman"/>
                <a:ea typeface="Times New Roman"/>
                <a:cs typeface="Times New Roman"/>
                <a:sym typeface="Times New Roman"/>
              </a:rPr>
              <a:t>Don’t message a sister after bedtime (~10:00 PM). It can wait until morning.</a:t>
            </a:r>
            <a:endParaRPr sz="3000">
              <a:latin typeface="Times New Roman"/>
              <a:ea typeface="Times New Roman"/>
              <a:cs typeface="Times New Roman"/>
              <a:sym typeface="Times New Roman"/>
            </a:endParaRPr>
          </a:p>
          <a:p>
            <a:pPr marL="457200" lvl="0" indent="-400050" algn="l" rtl="0">
              <a:lnSpc>
                <a:spcPct val="115000"/>
              </a:lnSpc>
              <a:spcBef>
                <a:spcPts val="0"/>
              </a:spcBef>
              <a:spcAft>
                <a:spcPts val="0"/>
              </a:spcAft>
              <a:buSzPct val="100000"/>
              <a:buFont typeface="Times New Roman"/>
              <a:buChar char="-"/>
            </a:pPr>
            <a:r>
              <a:rPr lang="en" sz="3000">
                <a:latin typeface="Times New Roman"/>
                <a:ea typeface="Times New Roman"/>
                <a:cs typeface="Times New Roman"/>
                <a:sym typeface="Times New Roman"/>
              </a:rPr>
              <a:t>Not advisable to be in the same room alone as a sister.</a:t>
            </a:r>
            <a:endParaRPr sz="3000">
              <a:latin typeface="Times New Roman"/>
              <a:ea typeface="Times New Roman"/>
              <a:cs typeface="Times New Roman"/>
              <a:sym typeface="Times New Roman"/>
            </a:endParaRPr>
          </a:p>
          <a:p>
            <a:pPr marL="457200" lvl="0" indent="-400050" algn="l" rtl="0">
              <a:lnSpc>
                <a:spcPct val="115000"/>
              </a:lnSpc>
              <a:spcBef>
                <a:spcPts val="0"/>
              </a:spcBef>
              <a:spcAft>
                <a:spcPts val="0"/>
              </a:spcAft>
              <a:buSzPct val="100000"/>
              <a:buFont typeface="Times New Roman"/>
              <a:buChar char="-"/>
            </a:pPr>
            <a:r>
              <a:rPr lang="en" sz="3000">
                <a:latin typeface="Times New Roman"/>
                <a:ea typeface="Times New Roman"/>
                <a:cs typeface="Times New Roman"/>
                <a:sym typeface="Times New Roman"/>
              </a:rPr>
              <a:t>Romantic interests? Ask for advice. Guard your (and your sister’s heart)</a:t>
            </a:r>
            <a:endParaRPr sz="3000">
              <a:latin typeface="Times New Roman"/>
              <a:ea typeface="Times New Roman"/>
              <a:cs typeface="Times New Roman"/>
              <a:sym typeface="Times New Roman"/>
            </a:endParaRPr>
          </a:p>
          <a:p>
            <a:pPr marL="457200" lvl="0" indent="-400050" algn="l" rtl="0">
              <a:lnSpc>
                <a:spcPct val="115000"/>
              </a:lnSpc>
              <a:spcBef>
                <a:spcPts val="0"/>
              </a:spcBef>
              <a:spcAft>
                <a:spcPts val="0"/>
              </a:spcAft>
              <a:buSzPct val="100000"/>
              <a:buFont typeface="Times New Roman"/>
              <a:buChar char="-"/>
            </a:pPr>
            <a:r>
              <a:rPr lang="en" sz="3000">
                <a:latin typeface="Times New Roman"/>
                <a:ea typeface="Times New Roman"/>
                <a:cs typeface="Times New Roman"/>
                <a:sym typeface="Times New Roman"/>
              </a:rPr>
              <a:t>Encouragement dating - double, triple, and group dates. No weasel dating.</a:t>
            </a:r>
            <a:endParaRPr sz="3000">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9"/>
          <p:cNvPicPr preferRelativeResize="0"/>
          <p:nvPr/>
        </p:nvPicPr>
        <p:blipFill>
          <a:blip r:embed="rId3">
            <a:alphaModFix/>
          </a:blip>
          <a:stretch>
            <a:fillRect/>
          </a:stretch>
        </p:blipFill>
        <p:spPr>
          <a:xfrm>
            <a:off x="0" y="0"/>
            <a:ext cx="9144001" cy="5143500"/>
          </a:xfrm>
          <a:prstGeom prst="rect">
            <a:avLst/>
          </a:prstGeom>
          <a:noFill/>
          <a:ln>
            <a:noFill/>
          </a:ln>
        </p:spPr>
      </p:pic>
      <p:sp>
        <p:nvSpPr>
          <p:cNvPr id="152" name="Google Shape;152;p29"/>
          <p:cNvSpPr txBox="1">
            <a:spLocks noGrp="1"/>
          </p:cNvSpPr>
          <p:nvPr>
            <p:ph type="ctrTitle"/>
          </p:nvPr>
        </p:nvSpPr>
        <p:spPr>
          <a:xfrm>
            <a:off x="311700" y="744575"/>
            <a:ext cx="8520600" cy="1437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a:solidFill>
                  <a:srgbClr val="001320"/>
                </a:solidFill>
                <a:latin typeface="Bookman Old Style"/>
                <a:ea typeface="Bookman Old Style"/>
                <a:cs typeface="Bookman Old Style"/>
                <a:sym typeface="Bookman Old Style"/>
              </a:rPr>
              <a:t>How can a young man stay on the path of purity? By living according to your word.</a:t>
            </a:r>
            <a:endParaRPr sz="2400">
              <a:solidFill>
                <a:srgbClr val="001320"/>
              </a:solidFill>
              <a:latin typeface="Bookman Old Style"/>
              <a:ea typeface="Bookman Old Style"/>
              <a:cs typeface="Bookman Old Style"/>
              <a:sym typeface="Bookman Old Style"/>
            </a:endParaRPr>
          </a:p>
          <a:p>
            <a:pPr marL="0" lvl="0" indent="0" algn="ctr" rtl="0">
              <a:spcBef>
                <a:spcPts val="0"/>
              </a:spcBef>
              <a:spcAft>
                <a:spcPts val="0"/>
              </a:spcAft>
              <a:buNone/>
            </a:pPr>
            <a:endParaRPr sz="2400">
              <a:solidFill>
                <a:srgbClr val="001320"/>
              </a:solidFill>
              <a:latin typeface="Bookman Old Style"/>
              <a:ea typeface="Bookman Old Style"/>
              <a:cs typeface="Bookman Old Style"/>
              <a:sym typeface="Bookman Old Style"/>
            </a:endParaRPr>
          </a:p>
          <a:p>
            <a:pPr marL="0" lvl="0" indent="0" algn="ctr" rtl="0">
              <a:spcBef>
                <a:spcPts val="0"/>
              </a:spcBef>
              <a:spcAft>
                <a:spcPts val="0"/>
              </a:spcAft>
              <a:buNone/>
            </a:pPr>
            <a:r>
              <a:rPr lang="en" sz="2400">
                <a:solidFill>
                  <a:srgbClr val="001320"/>
                </a:solidFill>
                <a:latin typeface="Bookman Old Style"/>
                <a:ea typeface="Bookman Old Style"/>
                <a:cs typeface="Bookman Old Style"/>
                <a:sym typeface="Bookman Old Style"/>
              </a:rPr>
              <a:t>(Psalms 119:9)</a:t>
            </a:r>
            <a:endParaRPr sz="2400">
              <a:solidFill>
                <a:srgbClr val="001320"/>
              </a:solidFill>
              <a:latin typeface="Bookman Old Style"/>
              <a:ea typeface="Bookman Old Style"/>
              <a:cs typeface="Bookman Old Style"/>
              <a:sym typeface="Bookman Old Style"/>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581</Words>
  <Application>Microsoft Office PowerPoint</Application>
  <PresentationFormat>On-screen Show (16:9)</PresentationFormat>
  <Paragraphs>81</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Bookman Old Style</vt:lpstr>
      <vt:lpstr>Times New Roman</vt:lpstr>
      <vt:lpstr>Simple Light</vt:lpstr>
      <vt:lpstr>PURITY</vt:lpstr>
      <vt:lpstr>Don’t let anyone look down on you because you are young, but set an example for the believers in speech, in conduct, in love, in faith and in purity.  (1 Timothy 4:12)</vt:lpstr>
      <vt:lpstr>What is purity?</vt:lpstr>
      <vt:lpstr> His divine power has given us everything we need for a godly life through our knowledge of him who called us by his own glory and goodness. Through these he has given us his very great and precious promises, so that through them you may participate in the divine nature, having escaped the corruption in the world caused by evil desires.  (2 Peter 1:3-4)</vt:lpstr>
      <vt:lpstr>What is purity?  Definition: freedom from spiritual or moral defilement; innocence or chastity  Freedom from corruption caused by evil desires…</vt:lpstr>
      <vt:lpstr>Purity of heart Purity of speech Bodily/Sexual Purity</vt:lpstr>
      <vt:lpstr>What does it mean to be pure of heart?  Psalms 24:3-6  1 Thessalonians 2:2-8  Colossians 3:8-10</vt:lpstr>
      <vt:lpstr>What does it mean to be pure of heart?  Innocent intentions, honesty, kindness, goodwill, joy, love, charity.  In a nutshell - it’s sincerity! Be genuine and truthful. Do not harbor hatred or malice in your heart.</vt:lpstr>
      <vt:lpstr>What does it mean to have purity in speech?  Ephesians 4:29  Ephesians 5:3-6  James 1:27</vt:lpstr>
      <vt:lpstr>What does it mean to have purity in speech?  No unwholesome talk. Only uplifting, edifying things should be said. No coarse joking, no put-downs, roasts, zingers, etc.  Speak as if you are speaking for Jesus.</vt:lpstr>
      <vt:lpstr>What does it mean to be sexually pure?  Colossians 3:1-7  Romans 1:24-27  1 Corinthians 6:18-20</vt:lpstr>
      <vt:lpstr>What does it mean to be sexually pure?  Honor God with your body. Fornication, homosexuality, masturbation…  Thoughts can lead to action. Get rid of lustful thoughts in your mind. Be careful what you allow yourself to watch, read, and listen to.</vt:lpstr>
      <vt:lpstr>How can we become pure?  Now that you have purified yourselves by obeying the truth so that you have sincere love for each other, love one another deeply, from the heart. For you have been born again, not of perishable seed, but of imperishable, through the living and enduring word of God.  (1 Peter 1:13-22)</vt:lpstr>
      <vt:lpstr>How can we become pure?  Remember who you are! Remember Lord Jesus. Remember who you used to be. Hear the calling. We must obey the truth.</vt:lpstr>
      <vt:lpstr> Brothers and sisters…  Do not rebuke an older man harshly, but exhort him as if he were your father. Treat younger men as brothers, older women as mothers, and younger women as sisters, with absolute purity.  (1 Timothy 5:1-2)</vt:lpstr>
      <vt:lpstr>Guidelines and practices…  Side hugs Don’t message a sister after bedtime (~10:00 PM). It can wait until morning. Not advisable to be in the same room alone as a sister. Romantic interests? Ask for advice. Guard your (and your sister’s heart) Encouragement dating - double, triple, and group dates. No weasel dating.</vt:lpstr>
      <vt:lpstr>How can a young man stay on the path of purity? By living according to your word.  (Psalms 119:9)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John Oakes</dc:creator>
  <cp:lastModifiedBy>John Oakes</cp:lastModifiedBy>
  <cp:revision>1</cp:revision>
  <dcterms:modified xsi:type="dcterms:W3CDTF">2026-07-02T02:16:15Z</dcterms:modified>
</cp:coreProperties>
</file>